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293" r:id="rId3"/>
    <p:sldId id="261" r:id="rId5"/>
    <p:sldId id="268" r:id="rId6"/>
    <p:sldId id="271" r:id="rId7"/>
    <p:sldId id="263" r:id="rId8"/>
    <p:sldId id="295" r:id="rId9"/>
    <p:sldId id="294" r:id="rId10"/>
    <p:sldId id="297" r:id="rId11"/>
    <p:sldId id="300" r:id="rId12"/>
    <p:sldId id="299" r:id="rId13"/>
    <p:sldId id="298" r:id="rId14"/>
    <p:sldId id="302" r:id="rId15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48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29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9BBFA9-0134-4BA8-A32B-0F87EEAC57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7F03E6-6CD7-46B5-AF74-70F4243813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tags" Target="../tags/tag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6" Type="http://schemas.openxmlformats.org/officeDocument/2006/relationships/slideLayout" Target="../slideLayouts/slideLayout1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tags" Target="../tags/tag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tags" Target="../tags/tag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98"/>
          <a:stretch>
            <a:fillRect/>
          </a:stretch>
        </p:blipFill>
        <p:spPr>
          <a:xfrm rot="10800000">
            <a:off x="0" y="0"/>
            <a:ext cx="5718236" cy="6858000"/>
          </a:xfrm>
          <a:prstGeom prst="rect">
            <a:avLst/>
          </a:prstGeom>
        </p:spPr>
      </p:pic>
      <p:sp>
        <p:nvSpPr>
          <p:cNvPr id="6" name="TextBox 36"/>
          <p:cNvSpPr txBox="1"/>
          <p:nvPr/>
        </p:nvSpPr>
        <p:spPr>
          <a:xfrm>
            <a:off x="3123430" y="3700042"/>
            <a:ext cx="6047097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 panose="00000500000000000000" pitchFamily="2" charset="-122"/>
              </a:rPr>
              <a:t>Interactive analysis based on random forest and K-means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inpin heiti" panose="00000500000000000000" pitchFamily="2" charset="-122"/>
            </a:endParaRPr>
          </a:p>
        </p:txBody>
      </p:sp>
      <p:sp>
        <p:nvSpPr>
          <p:cNvPr id="2" name="矩形 1" descr="7b0a2020202022776f7264617274223a2022220a7d0a"/>
          <p:cNvSpPr/>
          <p:nvPr/>
        </p:nvSpPr>
        <p:spPr>
          <a:xfrm>
            <a:off x="845820" y="1923415"/>
            <a:ext cx="10901680" cy="1505585"/>
          </a:xfrm>
          <a:prstGeom prst="rect">
            <a:avLst/>
          </a:prstGeom>
          <a:noFill/>
          <a:ln/>
        </p:spPr>
        <p:txBody>
          <a:bodyPr wrap="none" lIns="90170" tIns="46990" rIns="90170" bIns="46990" rtlCol="0" anchor="t">
            <a:normAutofit/>
            <a:scene3d>
              <a:camera prst="obliqueTopRight"/>
              <a:lightRig rig="glow" dir="t">
                <a:rot lat="0" lon="0" rev="0"/>
              </a:lightRig>
            </a:scene3d>
            <a:sp3d extrusionH="266700" contourW="8890" prstMaterial="matte">
              <a:extrusionClr>
                <a:srgbClr val="4E5AC6"/>
              </a:extrusionClr>
              <a:contourClr>
                <a:srgbClr val="2C3859"/>
              </a:contourClr>
            </a:sp3d>
          </a:bodyPr>
          <a:p>
            <a:pPr algn="ctr"/>
            <a:r>
              <a:rPr lang="en-US" altLang="zh-CN" sz="7200" b="1">
                <a:ln w="22225" cmpd="sng">
                  <a:prstDash val="solid"/>
                </a:ln>
                <a:solidFill>
                  <a:srgbClr val="D8E8FF"/>
                </a:solidFill>
                <a:effectLst>
                  <a:outerShdw dist="50800" dir="2400000" algn="tl" rotWithShape="0">
                    <a:srgbClr val="D3B7AA">
                      <a:alpha val="100000"/>
                    </a:srgbClr>
                  </a:outerShdw>
                </a:effectLst>
                <a:latin typeface="Times New Roman" panose="02020603050405020304" charset="0"/>
                <a:ea typeface="汉仪张乃仁行书W" panose="00020600040101010101" charset="-122"/>
                <a:cs typeface="Times New Roman" panose="02020603050405020304" charset="0"/>
              </a:rPr>
              <a:t>Iris Flower Data Analysis</a:t>
            </a:r>
            <a:endParaRPr lang="en-US" altLang="zh-CN" sz="7200" b="1">
              <a:ln w="22225" cmpd="sng">
                <a:prstDash val="solid"/>
              </a:ln>
              <a:solidFill>
                <a:srgbClr val="D8E8FF"/>
              </a:solidFill>
              <a:effectLst>
                <a:outerShdw dist="50800" dir="2400000" algn="tl" rotWithShape="0">
                  <a:srgbClr val="D3B7AA">
                    <a:alpha val="100000"/>
                  </a:srgbClr>
                </a:outerShdw>
              </a:effectLst>
              <a:latin typeface="Times New Roman" panose="02020603050405020304" charset="0"/>
              <a:ea typeface="汉仪张乃仁行书W" panose="00020600040101010101" charset="-122"/>
              <a:cs typeface="Times New Roman" panose="02020603050405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91450" y="505650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Yaxuan zhang</a:t>
            </a:r>
            <a:endParaRPr lang="en-US" altLang="zh-CN" sz="32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3881321" y="617419"/>
            <a:ext cx="447611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System interface demonstration</a:t>
            </a:r>
            <a:endParaRPr lang="en-US" altLang="zh-CN" sz="2665" dirty="0">
              <a:solidFill>
                <a:srgbClr val="FFFFFF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V="1">
            <a:off x="1267999" y="879714"/>
            <a:ext cx="2430780" cy="444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8435886" y="884159"/>
            <a:ext cx="2534920" cy="1460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32"/>
          <p:cNvSpPr txBox="1"/>
          <p:nvPr/>
        </p:nvSpPr>
        <p:spPr bwMode="auto">
          <a:xfrm>
            <a:off x="449580" y="2038985"/>
            <a:ext cx="4302125" cy="925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Users can dynamically adjust the test set ratio, random seed, model hyperparameters, etc.</a:t>
            </a:r>
            <a:endParaRPr lang="en-US" altLang="zh-CN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54" name="Text Placeholder 33"/>
          <p:cNvSpPr txBox="1"/>
          <p:nvPr/>
        </p:nvSpPr>
        <p:spPr>
          <a:xfrm>
            <a:off x="449381" y="1596100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Parameter setting interface</a:t>
            </a:r>
            <a:endParaRPr lang="en-US" altLang="zh-CN" sz="2000" b="1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5" name="Text Placeholder 32"/>
          <p:cNvSpPr txBox="1"/>
          <p:nvPr>
            <p:custDataLst>
              <p:tags r:id="rId1"/>
            </p:custDataLst>
          </p:nvPr>
        </p:nvSpPr>
        <p:spPr bwMode="auto">
          <a:xfrm>
            <a:off x="449580" y="3566160"/>
            <a:ext cx="3867785" cy="182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zh-CN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Data overview: Show the first 5 rows of data, missing value statistics</a:t>
            </a:r>
            <a:endParaRPr lang="en-US" altLang="zh-CN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Model results: Real-time update of confusion matrix, classification report</a:t>
            </a:r>
            <a:endParaRPr lang="en-US" altLang="zh-CN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Cluster analysis: Compare cluster results with actual categories</a:t>
            </a:r>
            <a:endParaRPr lang="en-US" altLang="zh-CN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850" y="1261110"/>
            <a:ext cx="6711950" cy="5408930"/>
          </a:xfrm>
          <a:prstGeom prst="rect">
            <a:avLst/>
          </a:prstGeom>
        </p:spPr>
      </p:pic>
      <p:sp>
        <p:nvSpPr>
          <p:cNvPr id="4" name="Text Placeholder 33"/>
          <p:cNvSpPr txBox="1"/>
          <p:nvPr/>
        </p:nvSpPr>
        <p:spPr>
          <a:xfrm>
            <a:off x="449381" y="3291550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Multi-tab result display</a:t>
            </a:r>
            <a:endParaRPr lang="en-US" altLang="zh-CN" sz="20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5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4187073" y="617419"/>
            <a:ext cx="386461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Summary and Outlook</a:t>
            </a:r>
            <a:endParaRPr lang="en-US" altLang="zh-CN" sz="266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V="1">
            <a:off x="1267999" y="867014"/>
            <a:ext cx="2811780" cy="1714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8137436" y="884159"/>
            <a:ext cx="2833370" cy="825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4"/>
          <p:cNvGrpSpPr/>
          <p:nvPr/>
        </p:nvGrpSpPr>
        <p:grpSpPr>
          <a:xfrm>
            <a:off x="10032438" y="2180862"/>
            <a:ext cx="930149" cy="930276"/>
            <a:chOff x="10874515" y="2395387"/>
            <a:chExt cx="930275" cy="930275"/>
          </a:xfrm>
          <a:noFill/>
        </p:grpSpPr>
        <p:sp>
          <p:nvSpPr>
            <p:cNvPr id="39" name="Freeform 245"/>
            <p:cNvSpPr/>
            <p:nvPr/>
          </p:nvSpPr>
          <p:spPr bwMode="auto">
            <a:xfrm>
              <a:off x="11209477" y="2741462"/>
              <a:ext cx="254000" cy="238125"/>
            </a:xfrm>
            <a:custGeom>
              <a:avLst/>
              <a:gdLst>
                <a:gd name="T0" fmla="*/ 128 w 202"/>
                <a:gd name="T1" fmla="*/ 3 h 189"/>
                <a:gd name="T2" fmla="*/ 104 w 202"/>
                <a:gd name="T3" fmla="*/ 0 h 189"/>
                <a:gd name="T4" fmla="*/ 13 w 202"/>
                <a:gd name="T5" fmla="*/ 71 h 189"/>
                <a:gd name="T6" fmla="*/ 82 w 202"/>
                <a:gd name="T7" fmla="*/ 186 h 189"/>
                <a:gd name="T8" fmla="*/ 105 w 202"/>
                <a:gd name="T9" fmla="*/ 189 h 189"/>
                <a:gd name="T10" fmla="*/ 196 w 202"/>
                <a:gd name="T11" fmla="*/ 117 h 189"/>
                <a:gd name="T12" fmla="*/ 186 w 202"/>
                <a:gd name="T13" fmla="*/ 46 h 189"/>
                <a:gd name="T14" fmla="*/ 128 w 202"/>
                <a:gd name="T15" fmla="*/ 3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2" h="189">
                  <a:moveTo>
                    <a:pt x="128" y="3"/>
                  </a:moveTo>
                  <a:cubicBezTo>
                    <a:pt x="120" y="1"/>
                    <a:pt x="112" y="0"/>
                    <a:pt x="104" y="0"/>
                  </a:cubicBezTo>
                  <a:cubicBezTo>
                    <a:pt x="61" y="0"/>
                    <a:pt x="23" y="29"/>
                    <a:pt x="13" y="71"/>
                  </a:cubicBezTo>
                  <a:cubicBezTo>
                    <a:pt x="0" y="122"/>
                    <a:pt x="31" y="173"/>
                    <a:pt x="82" y="186"/>
                  </a:cubicBezTo>
                  <a:cubicBezTo>
                    <a:pt x="89" y="188"/>
                    <a:pt x="97" y="189"/>
                    <a:pt x="105" y="189"/>
                  </a:cubicBezTo>
                  <a:cubicBezTo>
                    <a:pt x="148" y="189"/>
                    <a:pt x="186" y="160"/>
                    <a:pt x="196" y="117"/>
                  </a:cubicBezTo>
                  <a:cubicBezTo>
                    <a:pt x="202" y="93"/>
                    <a:pt x="199" y="67"/>
                    <a:pt x="186" y="46"/>
                  </a:cubicBezTo>
                  <a:cubicBezTo>
                    <a:pt x="173" y="24"/>
                    <a:pt x="152" y="9"/>
                    <a:pt x="128" y="3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0" name="Freeform 246"/>
            <p:cNvSpPr>
              <a:spLocks noEditPoints="1"/>
            </p:cNvSpPr>
            <p:nvPr/>
          </p:nvSpPr>
          <p:spPr bwMode="auto">
            <a:xfrm>
              <a:off x="10874515" y="2395387"/>
              <a:ext cx="930275" cy="930275"/>
            </a:xfrm>
            <a:custGeom>
              <a:avLst/>
              <a:gdLst>
                <a:gd name="T0" fmla="*/ 730 w 738"/>
                <a:gd name="T1" fmla="*/ 445 h 738"/>
                <a:gd name="T2" fmla="*/ 738 w 738"/>
                <a:gd name="T3" fmla="*/ 357 h 738"/>
                <a:gd name="T4" fmla="*/ 647 w 738"/>
                <a:gd name="T5" fmla="*/ 319 h 738"/>
                <a:gd name="T6" fmla="*/ 625 w 738"/>
                <a:gd name="T7" fmla="*/ 250 h 738"/>
                <a:gd name="T8" fmla="*/ 678 w 738"/>
                <a:gd name="T9" fmla="*/ 168 h 738"/>
                <a:gd name="T10" fmla="*/ 622 w 738"/>
                <a:gd name="T11" fmla="*/ 100 h 738"/>
                <a:gd name="T12" fmla="*/ 530 w 738"/>
                <a:gd name="T13" fmla="*/ 137 h 738"/>
                <a:gd name="T14" fmla="*/ 469 w 738"/>
                <a:gd name="T15" fmla="*/ 105 h 738"/>
                <a:gd name="T16" fmla="*/ 448 w 738"/>
                <a:gd name="T17" fmla="*/ 9 h 738"/>
                <a:gd name="T18" fmla="*/ 360 w 738"/>
                <a:gd name="T19" fmla="*/ 0 h 738"/>
                <a:gd name="T20" fmla="*/ 322 w 738"/>
                <a:gd name="T21" fmla="*/ 91 h 738"/>
                <a:gd name="T22" fmla="*/ 253 w 738"/>
                <a:gd name="T23" fmla="*/ 112 h 738"/>
                <a:gd name="T24" fmla="*/ 170 w 738"/>
                <a:gd name="T25" fmla="*/ 59 h 738"/>
                <a:gd name="T26" fmla="*/ 102 w 738"/>
                <a:gd name="T27" fmla="*/ 115 h 738"/>
                <a:gd name="T28" fmla="*/ 139 w 738"/>
                <a:gd name="T29" fmla="*/ 206 h 738"/>
                <a:gd name="T30" fmla="*/ 105 w 738"/>
                <a:gd name="T31" fmla="*/ 271 h 738"/>
                <a:gd name="T32" fmla="*/ 8 w 738"/>
                <a:gd name="T33" fmla="*/ 292 h 738"/>
                <a:gd name="T34" fmla="*/ 0 w 738"/>
                <a:gd name="T35" fmla="*/ 379 h 738"/>
                <a:gd name="T36" fmla="*/ 92 w 738"/>
                <a:gd name="T37" fmla="*/ 418 h 738"/>
                <a:gd name="T38" fmla="*/ 113 w 738"/>
                <a:gd name="T39" fmla="*/ 486 h 738"/>
                <a:gd name="T40" fmla="*/ 59 w 738"/>
                <a:gd name="T41" fmla="*/ 570 h 738"/>
                <a:gd name="T42" fmla="*/ 116 w 738"/>
                <a:gd name="T43" fmla="*/ 637 h 738"/>
                <a:gd name="T44" fmla="*/ 208 w 738"/>
                <a:gd name="T45" fmla="*/ 599 h 738"/>
                <a:gd name="T46" fmla="*/ 270 w 738"/>
                <a:gd name="T47" fmla="*/ 632 h 738"/>
                <a:gd name="T48" fmla="*/ 291 w 738"/>
                <a:gd name="T49" fmla="*/ 730 h 738"/>
                <a:gd name="T50" fmla="*/ 379 w 738"/>
                <a:gd name="T51" fmla="*/ 738 h 738"/>
                <a:gd name="T52" fmla="*/ 417 w 738"/>
                <a:gd name="T53" fmla="*/ 646 h 738"/>
                <a:gd name="T54" fmla="*/ 485 w 738"/>
                <a:gd name="T55" fmla="*/ 625 h 738"/>
                <a:gd name="T56" fmla="*/ 569 w 738"/>
                <a:gd name="T57" fmla="*/ 680 h 738"/>
                <a:gd name="T58" fmla="*/ 637 w 738"/>
                <a:gd name="T59" fmla="*/ 623 h 738"/>
                <a:gd name="T60" fmla="*/ 599 w 738"/>
                <a:gd name="T61" fmla="*/ 532 h 738"/>
                <a:gd name="T62" fmla="*/ 634 w 738"/>
                <a:gd name="T63" fmla="*/ 466 h 738"/>
                <a:gd name="T64" fmla="*/ 730 w 738"/>
                <a:gd name="T65" fmla="*/ 445 h 738"/>
                <a:gd name="T66" fmla="*/ 504 w 738"/>
                <a:gd name="T67" fmla="*/ 402 h 738"/>
                <a:gd name="T68" fmla="*/ 370 w 738"/>
                <a:gd name="T69" fmla="*/ 507 h 738"/>
                <a:gd name="T70" fmla="*/ 336 w 738"/>
                <a:gd name="T71" fmla="*/ 503 h 738"/>
                <a:gd name="T72" fmla="*/ 235 w 738"/>
                <a:gd name="T73" fmla="*/ 335 h 738"/>
                <a:gd name="T74" fmla="*/ 369 w 738"/>
                <a:gd name="T75" fmla="*/ 230 h 738"/>
                <a:gd name="T76" fmla="*/ 403 w 738"/>
                <a:gd name="T77" fmla="*/ 234 h 738"/>
                <a:gd name="T78" fmla="*/ 488 w 738"/>
                <a:gd name="T79" fmla="*/ 297 h 738"/>
                <a:gd name="T80" fmla="*/ 504 w 738"/>
                <a:gd name="T81" fmla="*/ 402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38" h="738">
                  <a:moveTo>
                    <a:pt x="730" y="445"/>
                  </a:moveTo>
                  <a:cubicBezTo>
                    <a:pt x="738" y="357"/>
                    <a:pt x="738" y="357"/>
                    <a:pt x="738" y="357"/>
                  </a:cubicBezTo>
                  <a:cubicBezTo>
                    <a:pt x="647" y="319"/>
                    <a:pt x="647" y="319"/>
                    <a:pt x="647" y="319"/>
                  </a:cubicBezTo>
                  <a:cubicBezTo>
                    <a:pt x="643" y="295"/>
                    <a:pt x="635" y="272"/>
                    <a:pt x="625" y="250"/>
                  </a:cubicBezTo>
                  <a:cubicBezTo>
                    <a:pt x="678" y="168"/>
                    <a:pt x="678" y="168"/>
                    <a:pt x="678" y="168"/>
                  </a:cubicBezTo>
                  <a:cubicBezTo>
                    <a:pt x="622" y="100"/>
                    <a:pt x="622" y="100"/>
                    <a:pt x="622" y="100"/>
                  </a:cubicBezTo>
                  <a:cubicBezTo>
                    <a:pt x="530" y="137"/>
                    <a:pt x="530" y="137"/>
                    <a:pt x="530" y="137"/>
                  </a:cubicBezTo>
                  <a:cubicBezTo>
                    <a:pt x="512" y="124"/>
                    <a:pt x="491" y="113"/>
                    <a:pt x="469" y="105"/>
                  </a:cubicBezTo>
                  <a:cubicBezTo>
                    <a:pt x="448" y="9"/>
                    <a:pt x="448" y="9"/>
                    <a:pt x="448" y="9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22" y="91"/>
                    <a:pt x="322" y="91"/>
                    <a:pt x="322" y="91"/>
                  </a:cubicBezTo>
                  <a:cubicBezTo>
                    <a:pt x="298" y="95"/>
                    <a:pt x="275" y="102"/>
                    <a:pt x="253" y="112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02" y="115"/>
                    <a:pt x="102" y="115"/>
                    <a:pt x="102" y="115"/>
                  </a:cubicBezTo>
                  <a:cubicBezTo>
                    <a:pt x="139" y="206"/>
                    <a:pt x="139" y="206"/>
                    <a:pt x="139" y="206"/>
                  </a:cubicBezTo>
                  <a:cubicBezTo>
                    <a:pt x="125" y="226"/>
                    <a:pt x="114" y="247"/>
                    <a:pt x="105" y="271"/>
                  </a:cubicBezTo>
                  <a:cubicBezTo>
                    <a:pt x="8" y="292"/>
                    <a:pt x="8" y="292"/>
                    <a:pt x="8" y="292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92" y="418"/>
                    <a:pt x="92" y="418"/>
                    <a:pt x="92" y="418"/>
                  </a:cubicBezTo>
                  <a:cubicBezTo>
                    <a:pt x="97" y="441"/>
                    <a:pt x="104" y="464"/>
                    <a:pt x="113" y="486"/>
                  </a:cubicBezTo>
                  <a:cubicBezTo>
                    <a:pt x="59" y="570"/>
                    <a:pt x="59" y="570"/>
                    <a:pt x="59" y="570"/>
                  </a:cubicBezTo>
                  <a:cubicBezTo>
                    <a:pt x="116" y="637"/>
                    <a:pt x="116" y="637"/>
                    <a:pt x="116" y="637"/>
                  </a:cubicBezTo>
                  <a:cubicBezTo>
                    <a:pt x="208" y="599"/>
                    <a:pt x="208" y="599"/>
                    <a:pt x="208" y="599"/>
                  </a:cubicBezTo>
                  <a:cubicBezTo>
                    <a:pt x="227" y="612"/>
                    <a:pt x="248" y="623"/>
                    <a:pt x="270" y="632"/>
                  </a:cubicBezTo>
                  <a:cubicBezTo>
                    <a:pt x="291" y="730"/>
                    <a:pt x="291" y="730"/>
                    <a:pt x="291" y="730"/>
                  </a:cubicBezTo>
                  <a:cubicBezTo>
                    <a:pt x="379" y="738"/>
                    <a:pt x="379" y="738"/>
                    <a:pt x="379" y="738"/>
                  </a:cubicBezTo>
                  <a:cubicBezTo>
                    <a:pt x="417" y="646"/>
                    <a:pt x="417" y="646"/>
                    <a:pt x="417" y="646"/>
                  </a:cubicBezTo>
                  <a:cubicBezTo>
                    <a:pt x="441" y="642"/>
                    <a:pt x="463" y="635"/>
                    <a:pt x="485" y="625"/>
                  </a:cubicBezTo>
                  <a:cubicBezTo>
                    <a:pt x="569" y="680"/>
                    <a:pt x="569" y="680"/>
                    <a:pt x="569" y="680"/>
                  </a:cubicBezTo>
                  <a:cubicBezTo>
                    <a:pt x="637" y="623"/>
                    <a:pt x="637" y="623"/>
                    <a:pt x="637" y="623"/>
                  </a:cubicBezTo>
                  <a:cubicBezTo>
                    <a:pt x="599" y="532"/>
                    <a:pt x="599" y="532"/>
                    <a:pt x="599" y="532"/>
                  </a:cubicBezTo>
                  <a:cubicBezTo>
                    <a:pt x="613" y="512"/>
                    <a:pt x="625" y="490"/>
                    <a:pt x="634" y="466"/>
                  </a:cubicBezTo>
                  <a:lnTo>
                    <a:pt x="730" y="445"/>
                  </a:lnTo>
                  <a:close/>
                  <a:moveTo>
                    <a:pt x="504" y="402"/>
                  </a:moveTo>
                  <a:cubicBezTo>
                    <a:pt x="489" y="464"/>
                    <a:pt x="433" y="507"/>
                    <a:pt x="370" y="507"/>
                  </a:cubicBezTo>
                  <a:cubicBezTo>
                    <a:pt x="358" y="507"/>
                    <a:pt x="347" y="506"/>
                    <a:pt x="336" y="503"/>
                  </a:cubicBezTo>
                  <a:cubicBezTo>
                    <a:pt x="262" y="484"/>
                    <a:pt x="217" y="409"/>
                    <a:pt x="235" y="335"/>
                  </a:cubicBezTo>
                  <a:cubicBezTo>
                    <a:pt x="251" y="273"/>
                    <a:pt x="306" y="230"/>
                    <a:pt x="369" y="230"/>
                  </a:cubicBezTo>
                  <a:cubicBezTo>
                    <a:pt x="381" y="230"/>
                    <a:pt x="392" y="231"/>
                    <a:pt x="403" y="234"/>
                  </a:cubicBezTo>
                  <a:cubicBezTo>
                    <a:pt x="439" y="243"/>
                    <a:pt x="469" y="265"/>
                    <a:pt x="488" y="297"/>
                  </a:cubicBezTo>
                  <a:cubicBezTo>
                    <a:pt x="508" y="329"/>
                    <a:pt x="513" y="366"/>
                    <a:pt x="504" y="402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41" name="Group 7"/>
          <p:cNvGrpSpPr/>
          <p:nvPr/>
        </p:nvGrpSpPr>
        <p:grpSpPr>
          <a:xfrm>
            <a:off x="6646756" y="1964962"/>
            <a:ext cx="2319025" cy="2319337"/>
            <a:chOff x="7488377" y="2179487"/>
            <a:chExt cx="2319338" cy="2319337"/>
          </a:xfrm>
          <a:noFill/>
        </p:grpSpPr>
        <p:sp>
          <p:nvSpPr>
            <p:cNvPr id="42" name="Freeform 240"/>
            <p:cNvSpPr>
              <a:spLocks noEditPoints="1"/>
            </p:cNvSpPr>
            <p:nvPr/>
          </p:nvSpPr>
          <p:spPr bwMode="auto">
            <a:xfrm>
              <a:off x="7488377" y="2179487"/>
              <a:ext cx="2319338" cy="2319337"/>
            </a:xfrm>
            <a:custGeom>
              <a:avLst/>
              <a:gdLst>
                <a:gd name="T0" fmla="*/ 1840 w 1840"/>
                <a:gd name="T1" fmla="*/ 964 h 1840"/>
                <a:gd name="T2" fmla="*/ 1682 w 1840"/>
                <a:gd name="T3" fmla="*/ 808 h 1840"/>
                <a:gd name="T4" fmla="*/ 1791 w 1840"/>
                <a:gd name="T5" fmla="*/ 614 h 1840"/>
                <a:gd name="T6" fmla="*/ 1578 w 1840"/>
                <a:gd name="T7" fmla="*/ 521 h 1840"/>
                <a:gd name="T8" fmla="*/ 1602 w 1840"/>
                <a:gd name="T9" fmla="*/ 301 h 1840"/>
                <a:gd name="T10" fmla="*/ 1379 w 1840"/>
                <a:gd name="T11" fmla="*/ 303 h 1840"/>
                <a:gd name="T12" fmla="*/ 1318 w 1840"/>
                <a:gd name="T13" fmla="*/ 90 h 1840"/>
                <a:gd name="T14" fmla="*/ 1103 w 1840"/>
                <a:gd name="T15" fmla="*/ 173 h 1840"/>
                <a:gd name="T16" fmla="*/ 964 w 1840"/>
                <a:gd name="T17" fmla="*/ 0 h 1840"/>
                <a:gd name="T18" fmla="*/ 808 w 1840"/>
                <a:gd name="T19" fmla="*/ 159 h 1840"/>
                <a:gd name="T20" fmla="*/ 613 w 1840"/>
                <a:gd name="T21" fmla="*/ 49 h 1840"/>
                <a:gd name="T22" fmla="*/ 521 w 1840"/>
                <a:gd name="T23" fmla="*/ 262 h 1840"/>
                <a:gd name="T24" fmla="*/ 301 w 1840"/>
                <a:gd name="T25" fmla="*/ 239 h 1840"/>
                <a:gd name="T26" fmla="*/ 303 w 1840"/>
                <a:gd name="T27" fmla="*/ 461 h 1840"/>
                <a:gd name="T28" fmla="*/ 89 w 1840"/>
                <a:gd name="T29" fmla="*/ 522 h 1840"/>
                <a:gd name="T30" fmla="*/ 173 w 1840"/>
                <a:gd name="T31" fmla="*/ 737 h 1840"/>
                <a:gd name="T32" fmla="*/ 0 w 1840"/>
                <a:gd name="T33" fmla="*/ 877 h 1840"/>
                <a:gd name="T34" fmla="*/ 159 w 1840"/>
                <a:gd name="T35" fmla="*/ 1032 h 1840"/>
                <a:gd name="T36" fmla="*/ 49 w 1840"/>
                <a:gd name="T37" fmla="*/ 1227 h 1840"/>
                <a:gd name="T38" fmla="*/ 262 w 1840"/>
                <a:gd name="T39" fmla="*/ 1320 h 1840"/>
                <a:gd name="T40" fmla="*/ 239 w 1840"/>
                <a:gd name="T41" fmla="*/ 1540 h 1840"/>
                <a:gd name="T42" fmla="*/ 461 w 1840"/>
                <a:gd name="T43" fmla="*/ 1538 h 1840"/>
                <a:gd name="T44" fmla="*/ 522 w 1840"/>
                <a:gd name="T45" fmla="*/ 1751 h 1840"/>
                <a:gd name="T46" fmla="*/ 737 w 1840"/>
                <a:gd name="T47" fmla="*/ 1668 h 1840"/>
                <a:gd name="T48" fmla="*/ 876 w 1840"/>
                <a:gd name="T49" fmla="*/ 1840 h 1840"/>
                <a:gd name="T50" fmla="*/ 1032 w 1840"/>
                <a:gd name="T51" fmla="*/ 1682 h 1840"/>
                <a:gd name="T52" fmla="*/ 1227 w 1840"/>
                <a:gd name="T53" fmla="*/ 1791 h 1840"/>
                <a:gd name="T54" fmla="*/ 1319 w 1840"/>
                <a:gd name="T55" fmla="*/ 1579 h 1840"/>
                <a:gd name="T56" fmla="*/ 1540 w 1840"/>
                <a:gd name="T57" fmla="*/ 1602 h 1840"/>
                <a:gd name="T58" fmla="*/ 1538 w 1840"/>
                <a:gd name="T59" fmla="*/ 1380 h 1840"/>
                <a:gd name="T60" fmla="*/ 1751 w 1840"/>
                <a:gd name="T61" fmla="*/ 1318 h 1840"/>
                <a:gd name="T62" fmla="*/ 1668 w 1840"/>
                <a:gd name="T63" fmla="*/ 1104 h 1840"/>
                <a:gd name="T64" fmla="*/ 1081 w 1840"/>
                <a:gd name="T65" fmla="*/ 1490 h 1840"/>
                <a:gd name="T66" fmla="*/ 759 w 1840"/>
                <a:gd name="T67" fmla="*/ 351 h 1840"/>
                <a:gd name="T68" fmla="*/ 1081 w 1840"/>
                <a:gd name="T69" fmla="*/ 1490 h 1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0" h="1840">
                  <a:moveTo>
                    <a:pt x="1827" y="1080"/>
                  </a:moveTo>
                  <a:cubicBezTo>
                    <a:pt x="1840" y="964"/>
                    <a:pt x="1840" y="964"/>
                    <a:pt x="1840" y="964"/>
                  </a:cubicBezTo>
                  <a:cubicBezTo>
                    <a:pt x="1690" y="906"/>
                    <a:pt x="1690" y="906"/>
                    <a:pt x="1690" y="906"/>
                  </a:cubicBezTo>
                  <a:cubicBezTo>
                    <a:pt x="1689" y="874"/>
                    <a:pt x="1687" y="841"/>
                    <a:pt x="1682" y="808"/>
                  </a:cubicBezTo>
                  <a:cubicBezTo>
                    <a:pt x="1823" y="726"/>
                    <a:pt x="1823" y="726"/>
                    <a:pt x="1823" y="726"/>
                  </a:cubicBezTo>
                  <a:cubicBezTo>
                    <a:pt x="1791" y="614"/>
                    <a:pt x="1791" y="614"/>
                    <a:pt x="1791" y="614"/>
                  </a:cubicBezTo>
                  <a:cubicBezTo>
                    <a:pt x="1628" y="618"/>
                    <a:pt x="1628" y="618"/>
                    <a:pt x="1628" y="618"/>
                  </a:cubicBezTo>
                  <a:cubicBezTo>
                    <a:pt x="1614" y="584"/>
                    <a:pt x="1597" y="552"/>
                    <a:pt x="1578" y="521"/>
                  </a:cubicBezTo>
                  <a:cubicBezTo>
                    <a:pt x="1675" y="392"/>
                    <a:pt x="1675" y="392"/>
                    <a:pt x="1675" y="392"/>
                  </a:cubicBezTo>
                  <a:cubicBezTo>
                    <a:pt x="1602" y="301"/>
                    <a:pt x="1602" y="301"/>
                    <a:pt x="1602" y="301"/>
                  </a:cubicBezTo>
                  <a:cubicBezTo>
                    <a:pt x="1455" y="366"/>
                    <a:pt x="1455" y="366"/>
                    <a:pt x="1455" y="366"/>
                  </a:cubicBezTo>
                  <a:cubicBezTo>
                    <a:pt x="1431" y="344"/>
                    <a:pt x="1406" y="322"/>
                    <a:pt x="1379" y="303"/>
                  </a:cubicBezTo>
                  <a:cubicBezTo>
                    <a:pt x="1420" y="147"/>
                    <a:pt x="1420" y="147"/>
                    <a:pt x="1420" y="147"/>
                  </a:cubicBezTo>
                  <a:cubicBezTo>
                    <a:pt x="1318" y="90"/>
                    <a:pt x="1318" y="90"/>
                    <a:pt x="1318" y="90"/>
                  </a:cubicBezTo>
                  <a:cubicBezTo>
                    <a:pt x="1206" y="206"/>
                    <a:pt x="1206" y="206"/>
                    <a:pt x="1206" y="206"/>
                  </a:cubicBezTo>
                  <a:cubicBezTo>
                    <a:pt x="1173" y="193"/>
                    <a:pt x="1139" y="181"/>
                    <a:pt x="1103" y="173"/>
                  </a:cubicBezTo>
                  <a:cubicBezTo>
                    <a:pt x="1080" y="13"/>
                    <a:pt x="1080" y="13"/>
                    <a:pt x="1080" y="13"/>
                  </a:cubicBezTo>
                  <a:cubicBezTo>
                    <a:pt x="964" y="0"/>
                    <a:pt x="964" y="0"/>
                    <a:pt x="964" y="0"/>
                  </a:cubicBezTo>
                  <a:cubicBezTo>
                    <a:pt x="906" y="151"/>
                    <a:pt x="906" y="151"/>
                    <a:pt x="906" y="151"/>
                  </a:cubicBezTo>
                  <a:cubicBezTo>
                    <a:pt x="874" y="151"/>
                    <a:pt x="841" y="154"/>
                    <a:pt x="808" y="159"/>
                  </a:cubicBezTo>
                  <a:cubicBezTo>
                    <a:pt x="726" y="17"/>
                    <a:pt x="726" y="17"/>
                    <a:pt x="726" y="17"/>
                  </a:cubicBezTo>
                  <a:cubicBezTo>
                    <a:pt x="613" y="49"/>
                    <a:pt x="613" y="49"/>
                    <a:pt x="613" y="49"/>
                  </a:cubicBezTo>
                  <a:cubicBezTo>
                    <a:pt x="617" y="213"/>
                    <a:pt x="617" y="213"/>
                    <a:pt x="617" y="213"/>
                  </a:cubicBezTo>
                  <a:cubicBezTo>
                    <a:pt x="584" y="227"/>
                    <a:pt x="552" y="244"/>
                    <a:pt x="521" y="262"/>
                  </a:cubicBezTo>
                  <a:cubicBezTo>
                    <a:pt x="392" y="166"/>
                    <a:pt x="392" y="166"/>
                    <a:pt x="392" y="166"/>
                  </a:cubicBezTo>
                  <a:cubicBezTo>
                    <a:pt x="301" y="239"/>
                    <a:pt x="301" y="239"/>
                    <a:pt x="301" y="239"/>
                  </a:cubicBezTo>
                  <a:cubicBezTo>
                    <a:pt x="366" y="386"/>
                    <a:pt x="366" y="386"/>
                    <a:pt x="366" y="386"/>
                  </a:cubicBezTo>
                  <a:cubicBezTo>
                    <a:pt x="343" y="410"/>
                    <a:pt x="322" y="435"/>
                    <a:pt x="303" y="461"/>
                  </a:cubicBezTo>
                  <a:cubicBezTo>
                    <a:pt x="147" y="420"/>
                    <a:pt x="147" y="420"/>
                    <a:pt x="147" y="420"/>
                  </a:cubicBezTo>
                  <a:cubicBezTo>
                    <a:pt x="89" y="522"/>
                    <a:pt x="89" y="522"/>
                    <a:pt x="89" y="522"/>
                  </a:cubicBezTo>
                  <a:cubicBezTo>
                    <a:pt x="206" y="634"/>
                    <a:pt x="206" y="634"/>
                    <a:pt x="206" y="634"/>
                  </a:cubicBezTo>
                  <a:cubicBezTo>
                    <a:pt x="192" y="668"/>
                    <a:pt x="181" y="702"/>
                    <a:pt x="173" y="737"/>
                  </a:cubicBezTo>
                  <a:cubicBezTo>
                    <a:pt x="13" y="760"/>
                    <a:pt x="13" y="760"/>
                    <a:pt x="13" y="760"/>
                  </a:cubicBezTo>
                  <a:cubicBezTo>
                    <a:pt x="0" y="877"/>
                    <a:pt x="0" y="877"/>
                    <a:pt x="0" y="877"/>
                  </a:cubicBezTo>
                  <a:cubicBezTo>
                    <a:pt x="151" y="934"/>
                    <a:pt x="151" y="934"/>
                    <a:pt x="151" y="934"/>
                  </a:cubicBezTo>
                  <a:cubicBezTo>
                    <a:pt x="151" y="967"/>
                    <a:pt x="154" y="1000"/>
                    <a:pt x="159" y="1032"/>
                  </a:cubicBezTo>
                  <a:cubicBezTo>
                    <a:pt x="17" y="1115"/>
                    <a:pt x="17" y="1115"/>
                    <a:pt x="17" y="1115"/>
                  </a:cubicBezTo>
                  <a:cubicBezTo>
                    <a:pt x="49" y="1227"/>
                    <a:pt x="49" y="1227"/>
                    <a:pt x="49" y="1227"/>
                  </a:cubicBezTo>
                  <a:cubicBezTo>
                    <a:pt x="212" y="1223"/>
                    <a:pt x="212" y="1223"/>
                    <a:pt x="212" y="1223"/>
                  </a:cubicBezTo>
                  <a:cubicBezTo>
                    <a:pt x="227" y="1257"/>
                    <a:pt x="243" y="1289"/>
                    <a:pt x="262" y="1320"/>
                  </a:cubicBezTo>
                  <a:cubicBezTo>
                    <a:pt x="166" y="1449"/>
                    <a:pt x="166" y="1449"/>
                    <a:pt x="166" y="1449"/>
                  </a:cubicBezTo>
                  <a:cubicBezTo>
                    <a:pt x="239" y="1540"/>
                    <a:pt x="239" y="1540"/>
                    <a:pt x="239" y="1540"/>
                  </a:cubicBezTo>
                  <a:cubicBezTo>
                    <a:pt x="386" y="1474"/>
                    <a:pt x="386" y="1474"/>
                    <a:pt x="386" y="1474"/>
                  </a:cubicBezTo>
                  <a:cubicBezTo>
                    <a:pt x="410" y="1497"/>
                    <a:pt x="435" y="1518"/>
                    <a:pt x="461" y="1538"/>
                  </a:cubicBezTo>
                  <a:cubicBezTo>
                    <a:pt x="420" y="1694"/>
                    <a:pt x="420" y="1694"/>
                    <a:pt x="420" y="1694"/>
                  </a:cubicBezTo>
                  <a:cubicBezTo>
                    <a:pt x="522" y="1751"/>
                    <a:pt x="522" y="1751"/>
                    <a:pt x="522" y="1751"/>
                  </a:cubicBezTo>
                  <a:cubicBezTo>
                    <a:pt x="634" y="1635"/>
                    <a:pt x="634" y="1635"/>
                    <a:pt x="634" y="1635"/>
                  </a:cubicBezTo>
                  <a:cubicBezTo>
                    <a:pt x="667" y="1648"/>
                    <a:pt x="702" y="1659"/>
                    <a:pt x="737" y="1668"/>
                  </a:cubicBezTo>
                  <a:cubicBezTo>
                    <a:pt x="760" y="1827"/>
                    <a:pt x="760" y="1827"/>
                    <a:pt x="760" y="1827"/>
                  </a:cubicBezTo>
                  <a:cubicBezTo>
                    <a:pt x="876" y="1840"/>
                    <a:pt x="876" y="1840"/>
                    <a:pt x="876" y="1840"/>
                  </a:cubicBezTo>
                  <a:cubicBezTo>
                    <a:pt x="934" y="1690"/>
                    <a:pt x="934" y="1690"/>
                    <a:pt x="934" y="1690"/>
                  </a:cubicBezTo>
                  <a:cubicBezTo>
                    <a:pt x="967" y="1689"/>
                    <a:pt x="1000" y="1687"/>
                    <a:pt x="1032" y="1682"/>
                  </a:cubicBezTo>
                  <a:cubicBezTo>
                    <a:pt x="1114" y="1823"/>
                    <a:pt x="1114" y="1823"/>
                    <a:pt x="1114" y="1823"/>
                  </a:cubicBezTo>
                  <a:cubicBezTo>
                    <a:pt x="1227" y="1791"/>
                    <a:pt x="1227" y="1791"/>
                    <a:pt x="1227" y="1791"/>
                  </a:cubicBezTo>
                  <a:cubicBezTo>
                    <a:pt x="1223" y="1628"/>
                    <a:pt x="1223" y="1628"/>
                    <a:pt x="1223" y="1628"/>
                  </a:cubicBezTo>
                  <a:cubicBezTo>
                    <a:pt x="1256" y="1614"/>
                    <a:pt x="1289" y="1597"/>
                    <a:pt x="1319" y="1579"/>
                  </a:cubicBezTo>
                  <a:cubicBezTo>
                    <a:pt x="1448" y="1675"/>
                    <a:pt x="1448" y="1675"/>
                    <a:pt x="1448" y="1675"/>
                  </a:cubicBezTo>
                  <a:cubicBezTo>
                    <a:pt x="1540" y="1602"/>
                    <a:pt x="1540" y="1602"/>
                    <a:pt x="1540" y="1602"/>
                  </a:cubicBezTo>
                  <a:cubicBezTo>
                    <a:pt x="1474" y="1455"/>
                    <a:pt x="1474" y="1455"/>
                    <a:pt x="1474" y="1455"/>
                  </a:cubicBezTo>
                  <a:cubicBezTo>
                    <a:pt x="1497" y="1431"/>
                    <a:pt x="1518" y="1406"/>
                    <a:pt x="1538" y="1380"/>
                  </a:cubicBezTo>
                  <a:cubicBezTo>
                    <a:pt x="1694" y="1420"/>
                    <a:pt x="1694" y="1420"/>
                    <a:pt x="1694" y="1420"/>
                  </a:cubicBezTo>
                  <a:cubicBezTo>
                    <a:pt x="1751" y="1318"/>
                    <a:pt x="1751" y="1318"/>
                    <a:pt x="1751" y="1318"/>
                  </a:cubicBezTo>
                  <a:cubicBezTo>
                    <a:pt x="1635" y="1207"/>
                    <a:pt x="1635" y="1207"/>
                    <a:pt x="1635" y="1207"/>
                  </a:cubicBezTo>
                  <a:cubicBezTo>
                    <a:pt x="1648" y="1173"/>
                    <a:pt x="1659" y="1139"/>
                    <a:pt x="1668" y="1104"/>
                  </a:cubicBezTo>
                  <a:lnTo>
                    <a:pt x="1827" y="1080"/>
                  </a:lnTo>
                  <a:close/>
                  <a:moveTo>
                    <a:pt x="1081" y="1490"/>
                  </a:moveTo>
                  <a:cubicBezTo>
                    <a:pt x="766" y="1579"/>
                    <a:pt x="439" y="1396"/>
                    <a:pt x="350" y="1081"/>
                  </a:cubicBezTo>
                  <a:cubicBezTo>
                    <a:pt x="262" y="767"/>
                    <a:pt x="445" y="439"/>
                    <a:pt x="759" y="351"/>
                  </a:cubicBezTo>
                  <a:cubicBezTo>
                    <a:pt x="1074" y="262"/>
                    <a:pt x="1401" y="445"/>
                    <a:pt x="1490" y="760"/>
                  </a:cubicBezTo>
                  <a:cubicBezTo>
                    <a:pt x="1579" y="1074"/>
                    <a:pt x="1396" y="1401"/>
                    <a:pt x="1081" y="149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3" name="Freeform 247"/>
            <p:cNvSpPr>
              <a:spLocks noEditPoints="1"/>
            </p:cNvSpPr>
            <p:nvPr/>
          </p:nvSpPr>
          <p:spPr bwMode="auto">
            <a:xfrm>
              <a:off x="8332927" y="3025625"/>
              <a:ext cx="630238" cy="628650"/>
            </a:xfrm>
            <a:custGeom>
              <a:avLst/>
              <a:gdLst>
                <a:gd name="T0" fmla="*/ 250 w 500"/>
                <a:gd name="T1" fmla="*/ 499 h 499"/>
                <a:gd name="T2" fmla="*/ 0 w 500"/>
                <a:gd name="T3" fmla="*/ 249 h 499"/>
                <a:gd name="T4" fmla="*/ 250 w 500"/>
                <a:gd name="T5" fmla="*/ 0 h 499"/>
                <a:gd name="T6" fmla="*/ 500 w 500"/>
                <a:gd name="T7" fmla="*/ 249 h 499"/>
                <a:gd name="T8" fmla="*/ 250 w 500"/>
                <a:gd name="T9" fmla="*/ 499 h 499"/>
                <a:gd name="T10" fmla="*/ 250 w 500"/>
                <a:gd name="T11" fmla="*/ 140 h 499"/>
                <a:gd name="T12" fmla="*/ 140 w 500"/>
                <a:gd name="T13" fmla="*/ 249 h 499"/>
                <a:gd name="T14" fmla="*/ 250 w 500"/>
                <a:gd name="T15" fmla="*/ 359 h 499"/>
                <a:gd name="T16" fmla="*/ 360 w 500"/>
                <a:gd name="T17" fmla="*/ 249 h 499"/>
                <a:gd name="T18" fmla="*/ 250 w 500"/>
                <a:gd name="T19" fmla="*/ 14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499">
                  <a:moveTo>
                    <a:pt x="250" y="499"/>
                  </a:moveTo>
                  <a:cubicBezTo>
                    <a:pt x="112" y="499"/>
                    <a:pt x="0" y="387"/>
                    <a:pt x="0" y="249"/>
                  </a:cubicBezTo>
                  <a:cubicBezTo>
                    <a:pt x="0" y="112"/>
                    <a:pt x="112" y="0"/>
                    <a:pt x="250" y="0"/>
                  </a:cubicBezTo>
                  <a:cubicBezTo>
                    <a:pt x="388" y="0"/>
                    <a:pt x="500" y="112"/>
                    <a:pt x="500" y="249"/>
                  </a:cubicBezTo>
                  <a:cubicBezTo>
                    <a:pt x="500" y="387"/>
                    <a:pt x="388" y="499"/>
                    <a:pt x="250" y="499"/>
                  </a:cubicBezTo>
                  <a:close/>
                  <a:moveTo>
                    <a:pt x="250" y="140"/>
                  </a:moveTo>
                  <a:cubicBezTo>
                    <a:pt x="190" y="140"/>
                    <a:pt x="140" y="189"/>
                    <a:pt x="140" y="249"/>
                  </a:cubicBezTo>
                  <a:cubicBezTo>
                    <a:pt x="140" y="310"/>
                    <a:pt x="190" y="359"/>
                    <a:pt x="250" y="359"/>
                  </a:cubicBezTo>
                  <a:cubicBezTo>
                    <a:pt x="311" y="359"/>
                    <a:pt x="360" y="310"/>
                    <a:pt x="360" y="249"/>
                  </a:cubicBezTo>
                  <a:cubicBezTo>
                    <a:pt x="360" y="189"/>
                    <a:pt x="311" y="140"/>
                    <a:pt x="250" y="14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44" name="Group 10"/>
          <p:cNvGrpSpPr/>
          <p:nvPr/>
        </p:nvGrpSpPr>
        <p:grpSpPr>
          <a:xfrm>
            <a:off x="8526101" y="2950800"/>
            <a:ext cx="2666640" cy="2667001"/>
            <a:chOff x="9367977" y="3165325"/>
            <a:chExt cx="2667000" cy="2667000"/>
          </a:xfrm>
          <a:noFill/>
        </p:grpSpPr>
        <p:sp>
          <p:nvSpPr>
            <p:cNvPr id="45" name="Freeform 239"/>
            <p:cNvSpPr>
              <a:spLocks noEditPoints="1"/>
            </p:cNvSpPr>
            <p:nvPr/>
          </p:nvSpPr>
          <p:spPr bwMode="auto">
            <a:xfrm>
              <a:off x="9367977" y="3165325"/>
              <a:ext cx="2667000" cy="2667000"/>
            </a:xfrm>
            <a:custGeom>
              <a:avLst/>
              <a:gdLst>
                <a:gd name="T0" fmla="*/ 2116 w 2116"/>
                <a:gd name="T1" fmla="*/ 1052 h 2116"/>
                <a:gd name="T2" fmla="*/ 1925 w 2116"/>
                <a:gd name="T3" fmla="*/ 883 h 2116"/>
                <a:gd name="T4" fmla="*/ 2038 w 2116"/>
                <a:gd name="T5" fmla="*/ 652 h 2116"/>
                <a:gd name="T6" fmla="*/ 1795 w 2116"/>
                <a:gd name="T7" fmla="*/ 570 h 2116"/>
                <a:gd name="T8" fmla="*/ 1802 w 2116"/>
                <a:gd name="T9" fmla="*/ 305 h 2116"/>
                <a:gd name="T10" fmla="*/ 1548 w 2116"/>
                <a:gd name="T11" fmla="*/ 321 h 2116"/>
                <a:gd name="T12" fmla="*/ 1464 w 2116"/>
                <a:gd name="T13" fmla="*/ 80 h 2116"/>
                <a:gd name="T14" fmla="*/ 1234 w 2116"/>
                <a:gd name="T15" fmla="*/ 191 h 2116"/>
                <a:gd name="T16" fmla="*/ 1052 w 2116"/>
                <a:gd name="T17" fmla="*/ 0 h 2116"/>
                <a:gd name="T18" fmla="*/ 884 w 2116"/>
                <a:gd name="T19" fmla="*/ 191 h 2116"/>
                <a:gd name="T20" fmla="*/ 653 w 2116"/>
                <a:gd name="T21" fmla="*/ 78 h 2116"/>
                <a:gd name="T22" fmla="*/ 570 w 2116"/>
                <a:gd name="T23" fmla="*/ 321 h 2116"/>
                <a:gd name="T24" fmla="*/ 305 w 2116"/>
                <a:gd name="T25" fmla="*/ 314 h 2116"/>
                <a:gd name="T26" fmla="*/ 322 w 2116"/>
                <a:gd name="T27" fmla="*/ 568 h 2116"/>
                <a:gd name="T28" fmla="*/ 81 w 2116"/>
                <a:gd name="T29" fmla="*/ 652 h 2116"/>
                <a:gd name="T30" fmla="*/ 192 w 2116"/>
                <a:gd name="T31" fmla="*/ 882 h 2116"/>
                <a:gd name="T32" fmla="*/ 0 w 2116"/>
                <a:gd name="T33" fmla="*/ 1064 h 2116"/>
                <a:gd name="T34" fmla="*/ 191 w 2116"/>
                <a:gd name="T35" fmla="*/ 1233 h 2116"/>
                <a:gd name="T36" fmla="*/ 78 w 2116"/>
                <a:gd name="T37" fmla="*/ 1463 h 2116"/>
                <a:gd name="T38" fmla="*/ 321 w 2116"/>
                <a:gd name="T39" fmla="*/ 1546 h 2116"/>
                <a:gd name="T40" fmla="*/ 314 w 2116"/>
                <a:gd name="T41" fmla="*/ 1811 h 2116"/>
                <a:gd name="T42" fmla="*/ 569 w 2116"/>
                <a:gd name="T43" fmla="*/ 1794 h 2116"/>
                <a:gd name="T44" fmla="*/ 653 w 2116"/>
                <a:gd name="T45" fmla="*/ 2035 h 2116"/>
                <a:gd name="T46" fmla="*/ 882 w 2116"/>
                <a:gd name="T47" fmla="*/ 1925 h 2116"/>
                <a:gd name="T48" fmla="*/ 1064 w 2116"/>
                <a:gd name="T49" fmla="*/ 2116 h 2116"/>
                <a:gd name="T50" fmla="*/ 1233 w 2116"/>
                <a:gd name="T51" fmla="*/ 1925 h 2116"/>
                <a:gd name="T52" fmla="*/ 1464 w 2116"/>
                <a:gd name="T53" fmla="*/ 2038 h 2116"/>
                <a:gd name="T54" fmla="*/ 1546 w 2116"/>
                <a:gd name="T55" fmla="*/ 1795 h 2116"/>
                <a:gd name="T56" fmla="*/ 1811 w 2116"/>
                <a:gd name="T57" fmla="*/ 1802 h 2116"/>
                <a:gd name="T58" fmla="*/ 1795 w 2116"/>
                <a:gd name="T59" fmla="*/ 1547 h 2116"/>
                <a:gd name="T60" fmla="*/ 2036 w 2116"/>
                <a:gd name="T61" fmla="*/ 1463 h 2116"/>
                <a:gd name="T62" fmla="*/ 1925 w 2116"/>
                <a:gd name="T63" fmla="*/ 1234 h 2116"/>
                <a:gd name="T64" fmla="*/ 1358 w 2116"/>
                <a:gd name="T65" fmla="*/ 1669 h 2116"/>
                <a:gd name="T66" fmla="*/ 759 w 2116"/>
                <a:gd name="T67" fmla="*/ 447 h 2116"/>
                <a:gd name="T68" fmla="*/ 1358 w 2116"/>
                <a:gd name="T69" fmla="*/ 1669 h 2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16" h="2116">
                  <a:moveTo>
                    <a:pt x="1941" y="1111"/>
                  </a:moveTo>
                  <a:cubicBezTo>
                    <a:pt x="2116" y="1052"/>
                    <a:pt x="2116" y="1052"/>
                    <a:pt x="2116" y="1052"/>
                  </a:cubicBezTo>
                  <a:cubicBezTo>
                    <a:pt x="2107" y="917"/>
                    <a:pt x="2107" y="917"/>
                    <a:pt x="2107" y="917"/>
                  </a:cubicBezTo>
                  <a:cubicBezTo>
                    <a:pt x="1925" y="883"/>
                    <a:pt x="1925" y="883"/>
                    <a:pt x="1925" y="883"/>
                  </a:cubicBezTo>
                  <a:cubicBezTo>
                    <a:pt x="1918" y="847"/>
                    <a:pt x="1908" y="810"/>
                    <a:pt x="1896" y="774"/>
                  </a:cubicBezTo>
                  <a:cubicBezTo>
                    <a:pt x="2038" y="652"/>
                    <a:pt x="2038" y="652"/>
                    <a:pt x="2038" y="652"/>
                  </a:cubicBezTo>
                  <a:cubicBezTo>
                    <a:pt x="1979" y="532"/>
                    <a:pt x="1979" y="532"/>
                    <a:pt x="1979" y="532"/>
                  </a:cubicBezTo>
                  <a:cubicBezTo>
                    <a:pt x="1795" y="570"/>
                    <a:pt x="1795" y="570"/>
                    <a:pt x="1795" y="570"/>
                  </a:cubicBezTo>
                  <a:cubicBezTo>
                    <a:pt x="1772" y="535"/>
                    <a:pt x="1747" y="502"/>
                    <a:pt x="1720" y="471"/>
                  </a:cubicBezTo>
                  <a:cubicBezTo>
                    <a:pt x="1802" y="305"/>
                    <a:pt x="1802" y="305"/>
                    <a:pt x="1802" y="305"/>
                  </a:cubicBezTo>
                  <a:cubicBezTo>
                    <a:pt x="1700" y="217"/>
                    <a:pt x="1700" y="217"/>
                    <a:pt x="1700" y="217"/>
                  </a:cubicBezTo>
                  <a:cubicBezTo>
                    <a:pt x="1548" y="321"/>
                    <a:pt x="1548" y="321"/>
                    <a:pt x="1548" y="321"/>
                  </a:cubicBezTo>
                  <a:cubicBezTo>
                    <a:pt x="1516" y="301"/>
                    <a:pt x="1483" y="282"/>
                    <a:pt x="1450" y="265"/>
                  </a:cubicBezTo>
                  <a:cubicBezTo>
                    <a:pt x="1464" y="80"/>
                    <a:pt x="1464" y="80"/>
                    <a:pt x="1464" y="80"/>
                  </a:cubicBezTo>
                  <a:cubicBezTo>
                    <a:pt x="1336" y="37"/>
                    <a:pt x="1336" y="37"/>
                    <a:pt x="1336" y="37"/>
                  </a:cubicBezTo>
                  <a:cubicBezTo>
                    <a:pt x="1234" y="191"/>
                    <a:pt x="1234" y="191"/>
                    <a:pt x="1234" y="191"/>
                  </a:cubicBezTo>
                  <a:cubicBezTo>
                    <a:pt x="1194" y="183"/>
                    <a:pt x="1152" y="178"/>
                    <a:pt x="1111" y="175"/>
                  </a:cubicBezTo>
                  <a:cubicBezTo>
                    <a:pt x="1052" y="0"/>
                    <a:pt x="1052" y="0"/>
                    <a:pt x="1052" y="0"/>
                  </a:cubicBezTo>
                  <a:cubicBezTo>
                    <a:pt x="918" y="9"/>
                    <a:pt x="918" y="9"/>
                    <a:pt x="918" y="9"/>
                  </a:cubicBezTo>
                  <a:cubicBezTo>
                    <a:pt x="884" y="191"/>
                    <a:pt x="884" y="191"/>
                    <a:pt x="884" y="191"/>
                  </a:cubicBezTo>
                  <a:cubicBezTo>
                    <a:pt x="847" y="198"/>
                    <a:pt x="810" y="208"/>
                    <a:pt x="774" y="220"/>
                  </a:cubicBezTo>
                  <a:cubicBezTo>
                    <a:pt x="653" y="78"/>
                    <a:pt x="653" y="78"/>
                    <a:pt x="653" y="78"/>
                  </a:cubicBezTo>
                  <a:cubicBezTo>
                    <a:pt x="532" y="137"/>
                    <a:pt x="532" y="137"/>
                    <a:pt x="532" y="137"/>
                  </a:cubicBezTo>
                  <a:cubicBezTo>
                    <a:pt x="570" y="321"/>
                    <a:pt x="570" y="321"/>
                    <a:pt x="570" y="321"/>
                  </a:cubicBezTo>
                  <a:cubicBezTo>
                    <a:pt x="535" y="344"/>
                    <a:pt x="502" y="369"/>
                    <a:pt x="471" y="396"/>
                  </a:cubicBezTo>
                  <a:cubicBezTo>
                    <a:pt x="305" y="314"/>
                    <a:pt x="305" y="314"/>
                    <a:pt x="305" y="314"/>
                  </a:cubicBezTo>
                  <a:cubicBezTo>
                    <a:pt x="217" y="416"/>
                    <a:pt x="217" y="416"/>
                    <a:pt x="217" y="416"/>
                  </a:cubicBezTo>
                  <a:cubicBezTo>
                    <a:pt x="322" y="568"/>
                    <a:pt x="322" y="568"/>
                    <a:pt x="322" y="568"/>
                  </a:cubicBezTo>
                  <a:cubicBezTo>
                    <a:pt x="301" y="600"/>
                    <a:pt x="282" y="633"/>
                    <a:pt x="265" y="666"/>
                  </a:cubicBezTo>
                  <a:cubicBezTo>
                    <a:pt x="81" y="652"/>
                    <a:pt x="81" y="652"/>
                    <a:pt x="81" y="652"/>
                  </a:cubicBezTo>
                  <a:cubicBezTo>
                    <a:pt x="37" y="780"/>
                    <a:pt x="37" y="780"/>
                    <a:pt x="37" y="780"/>
                  </a:cubicBezTo>
                  <a:cubicBezTo>
                    <a:pt x="192" y="882"/>
                    <a:pt x="192" y="882"/>
                    <a:pt x="192" y="882"/>
                  </a:cubicBezTo>
                  <a:cubicBezTo>
                    <a:pt x="183" y="923"/>
                    <a:pt x="178" y="964"/>
                    <a:pt x="175" y="1005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9" y="1198"/>
                    <a:pt x="9" y="1198"/>
                    <a:pt x="9" y="1198"/>
                  </a:cubicBezTo>
                  <a:cubicBezTo>
                    <a:pt x="191" y="1233"/>
                    <a:pt x="191" y="1233"/>
                    <a:pt x="191" y="1233"/>
                  </a:cubicBezTo>
                  <a:cubicBezTo>
                    <a:pt x="199" y="1269"/>
                    <a:pt x="208" y="1306"/>
                    <a:pt x="221" y="1342"/>
                  </a:cubicBezTo>
                  <a:cubicBezTo>
                    <a:pt x="78" y="1463"/>
                    <a:pt x="78" y="1463"/>
                    <a:pt x="78" y="1463"/>
                  </a:cubicBezTo>
                  <a:cubicBezTo>
                    <a:pt x="138" y="1584"/>
                    <a:pt x="138" y="1584"/>
                    <a:pt x="138" y="1584"/>
                  </a:cubicBezTo>
                  <a:cubicBezTo>
                    <a:pt x="321" y="1546"/>
                    <a:pt x="321" y="1546"/>
                    <a:pt x="321" y="1546"/>
                  </a:cubicBezTo>
                  <a:cubicBezTo>
                    <a:pt x="344" y="1581"/>
                    <a:pt x="369" y="1614"/>
                    <a:pt x="397" y="1645"/>
                  </a:cubicBezTo>
                  <a:cubicBezTo>
                    <a:pt x="314" y="1811"/>
                    <a:pt x="314" y="1811"/>
                    <a:pt x="314" y="1811"/>
                  </a:cubicBezTo>
                  <a:cubicBezTo>
                    <a:pt x="416" y="1899"/>
                    <a:pt x="416" y="1899"/>
                    <a:pt x="416" y="1899"/>
                  </a:cubicBezTo>
                  <a:cubicBezTo>
                    <a:pt x="569" y="1794"/>
                    <a:pt x="569" y="1794"/>
                    <a:pt x="569" y="1794"/>
                  </a:cubicBezTo>
                  <a:cubicBezTo>
                    <a:pt x="600" y="1815"/>
                    <a:pt x="633" y="1834"/>
                    <a:pt x="667" y="1851"/>
                  </a:cubicBezTo>
                  <a:cubicBezTo>
                    <a:pt x="653" y="2035"/>
                    <a:pt x="653" y="2035"/>
                    <a:pt x="653" y="2035"/>
                  </a:cubicBezTo>
                  <a:cubicBezTo>
                    <a:pt x="780" y="2079"/>
                    <a:pt x="780" y="2079"/>
                    <a:pt x="780" y="2079"/>
                  </a:cubicBezTo>
                  <a:cubicBezTo>
                    <a:pt x="882" y="1925"/>
                    <a:pt x="882" y="1925"/>
                    <a:pt x="882" y="1925"/>
                  </a:cubicBezTo>
                  <a:cubicBezTo>
                    <a:pt x="923" y="1933"/>
                    <a:pt x="964" y="1938"/>
                    <a:pt x="1005" y="1941"/>
                  </a:cubicBezTo>
                  <a:cubicBezTo>
                    <a:pt x="1064" y="2116"/>
                    <a:pt x="1064" y="2116"/>
                    <a:pt x="1064" y="2116"/>
                  </a:cubicBezTo>
                  <a:cubicBezTo>
                    <a:pt x="1199" y="2107"/>
                    <a:pt x="1199" y="2107"/>
                    <a:pt x="1199" y="2107"/>
                  </a:cubicBezTo>
                  <a:cubicBezTo>
                    <a:pt x="1233" y="1925"/>
                    <a:pt x="1233" y="1925"/>
                    <a:pt x="1233" y="1925"/>
                  </a:cubicBezTo>
                  <a:cubicBezTo>
                    <a:pt x="1269" y="1918"/>
                    <a:pt x="1306" y="1908"/>
                    <a:pt x="1342" y="1896"/>
                  </a:cubicBezTo>
                  <a:cubicBezTo>
                    <a:pt x="1464" y="2038"/>
                    <a:pt x="1464" y="2038"/>
                    <a:pt x="1464" y="2038"/>
                  </a:cubicBezTo>
                  <a:cubicBezTo>
                    <a:pt x="1584" y="1979"/>
                    <a:pt x="1584" y="1979"/>
                    <a:pt x="1584" y="1979"/>
                  </a:cubicBezTo>
                  <a:cubicBezTo>
                    <a:pt x="1546" y="1795"/>
                    <a:pt x="1546" y="1795"/>
                    <a:pt x="1546" y="1795"/>
                  </a:cubicBezTo>
                  <a:cubicBezTo>
                    <a:pt x="1581" y="1772"/>
                    <a:pt x="1614" y="1747"/>
                    <a:pt x="1645" y="1719"/>
                  </a:cubicBezTo>
                  <a:cubicBezTo>
                    <a:pt x="1811" y="1802"/>
                    <a:pt x="1811" y="1802"/>
                    <a:pt x="1811" y="1802"/>
                  </a:cubicBezTo>
                  <a:cubicBezTo>
                    <a:pt x="1899" y="1700"/>
                    <a:pt x="1899" y="1700"/>
                    <a:pt x="1899" y="1700"/>
                  </a:cubicBezTo>
                  <a:cubicBezTo>
                    <a:pt x="1795" y="1547"/>
                    <a:pt x="1795" y="1547"/>
                    <a:pt x="1795" y="1547"/>
                  </a:cubicBezTo>
                  <a:cubicBezTo>
                    <a:pt x="1816" y="1516"/>
                    <a:pt x="1834" y="1483"/>
                    <a:pt x="1851" y="1450"/>
                  </a:cubicBezTo>
                  <a:cubicBezTo>
                    <a:pt x="2036" y="1463"/>
                    <a:pt x="2036" y="1463"/>
                    <a:pt x="2036" y="1463"/>
                  </a:cubicBezTo>
                  <a:cubicBezTo>
                    <a:pt x="2079" y="1336"/>
                    <a:pt x="2079" y="1336"/>
                    <a:pt x="2079" y="1336"/>
                  </a:cubicBezTo>
                  <a:cubicBezTo>
                    <a:pt x="1925" y="1234"/>
                    <a:pt x="1925" y="1234"/>
                    <a:pt x="1925" y="1234"/>
                  </a:cubicBezTo>
                  <a:cubicBezTo>
                    <a:pt x="1933" y="1193"/>
                    <a:pt x="1938" y="1152"/>
                    <a:pt x="1941" y="1111"/>
                  </a:cubicBezTo>
                  <a:close/>
                  <a:moveTo>
                    <a:pt x="1358" y="1669"/>
                  </a:moveTo>
                  <a:cubicBezTo>
                    <a:pt x="1020" y="1834"/>
                    <a:pt x="613" y="1695"/>
                    <a:pt x="447" y="1357"/>
                  </a:cubicBezTo>
                  <a:cubicBezTo>
                    <a:pt x="282" y="1020"/>
                    <a:pt x="421" y="613"/>
                    <a:pt x="759" y="447"/>
                  </a:cubicBezTo>
                  <a:cubicBezTo>
                    <a:pt x="1096" y="282"/>
                    <a:pt x="1504" y="421"/>
                    <a:pt x="1669" y="759"/>
                  </a:cubicBezTo>
                  <a:cubicBezTo>
                    <a:pt x="1834" y="1096"/>
                    <a:pt x="1695" y="1503"/>
                    <a:pt x="1358" y="166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6" name="Freeform 248"/>
            <p:cNvSpPr>
              <a:spLocks noEditPoints="1"/>
            </p:cNvSpPr>
            <p:nvPr/>
          </p:nvSpPr>
          <p:spPr bwMode="auto">
            <a:xfrm>
              <a:off x="10353815" y="4136875"/>
              <a:ext cx="722313" cy="725487"/>
            </a:xfrm>
            <a:custGeom>
              <a:avLst/>
              <a:gdLst>
                <a:gd name="T0" fmla="*/ 287 w 574"/>
                <a:gd name="T1" fmla="*/ 575 h 575"/>
                <a:gd name="T2" fmla="*/ 0 w 574"/>
                <a:gd name="T3" fmla="*/ 287 h 575"/>
                <a:gd name="T4" fmla="*/ 287 w 574"/>
                <a:gd name="T5" fmla="*/ 0 h 575"/>
                <a:gd name="T6" fmla="*/ 574 w 574"/>
                <a:gd name="T7" fmla="*/ 287 h 575"/>
                <a:gd name="T8" fmla="*/ 287 w 574"/>
                <a:gd name="T9" fmla="*/ 575 h 575"/>
                <a:gd name="T10" fmla="*/ 287 w 574"/>
                <a:gd name="T11" fmla="*/ 160 h 575"/>
                <a:gd name="T12" fmla="*/ 160 w 574"/>
                <a:gd name="T13" fmla="*/ 287 h 575"/>
                <a:gd name="T14" fmla="*/ 287 w 574"/>
                <a:gd name="T15" fmla="*/ 415 h 575"/>
                <a:gd name="T16" fmla="*/ 414 w 574"/>
                <a:gd name="T17" fmla="*/ 287 h 575"/>
                <a:gd name="T18" fmla="*/ 287 w 574"/>
                <a:gd name="T19" fmla="*/ 16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4" h="575">
                  <a:moveTo>
                    <a:pt x="287" y="575"/>
                  </a:moveTo>
                  <a:cubicBezTo>
                    <a:pt x="129" y="575"/>
                    <a:pt x="0" y="446"/>
                    <a:pt x="0" y="287"/>
                  </a:cubicBezTo>
                  <a:cubicBezTo>
                    <a:pt x="0" y="129"/>
                    <a:pt x="129" y="0"/>
                    <a:pt x="287" y="0"/>
                  </a:cubicBezTo>
                  <a:cubicBezTo>
                    <a:pt x="446" y="0"/>
                    <a:pt x="574" y="129"/>
                    <a:pt x="574" y="287"/>
                  </a:cubicBezTo>
                  <a:cubicBezTo>
                    <a:pt x="574" y="446"/>
                    <a:pt x="446" y="575"/>
                    <a:pt x="287" y="575"/>
                  </a:cubicBezTo>
                  <a:close/>
                  <a:moveTo>
                    <a:pt x="287" y="160"/>
                  </a:moveTo>
                  <a:cubicBezTo>
                    <a:pt x="217" y="160"/>
                    <a:pt x="160" y="217"/>
                    <a:pt x="160" y="287"/>
                  </a:cubicBezTo>
                  <a:cubicBezTo>
                    <a:pt x="160" y="358"/>
                    <a:pt x="217" y="415"/>
                    <a:pt x="287" y="415"/>
                  </a:cubicBezTo>
                  <a:cubicBezTo>
                    <a:pt x="357" y="415"/>
                    <a:pt x="414" y="358"/>
                    <a:pt x="414" y="287"/>
                  </a:cubicBezTo>
                  <a:cubicBezTo>
                    <a:pt x="414" y="217"/>
                    <a:pt x="357" y="160"/>
                    <a:pt x="287" y="16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47" name="Group 13"/>
          <p:cNvGrpSpPr/>
          <p:nvPr/>
        </p:nvGrpSpPr>
        <p:grpSpPr>
          <a:xfrm>
            <a:off x="8576895" y="1202963"/>
            <a:ext cx="1682524" cy="1682749"/>
            <a:chOff x="9418777" y="1417488"/>
            <a:chExt cx="1682750" cy="1682750"/>
          </a:xfrm>
          <a:noFill/>
        </p:grpSpPr>
        <p:sp>
          <p:nvSpPr>
            <p:cNvPr id="48" name="Freeform 241"/>
            <p:cNvSpPr>
              <a:spLocks noEditPoints="1"/>
            </p:cNvSpPr>
            <p:nvPr/>
          </p:nvSpPr>
          <p:spPr bwMode="auto">
            <a:xfrm>
              <a:off x="9418777" y="1417488"/>
              <a:ext cx="1682750" cy="1682750"/>
            </a:xfrm>
            <a:custGeom>
              <a:avLst/>
              <a:gdLst>
                <a:gd name="T0" fmla="*/ 1335 w 1335"/>
                <a:gd name="T1" fmla="*/ 699 h 1335"/>
                <a:gd name="T2" fmla="*/ 1220 w 1335"/>
                <a:gd name="T3" fmla="*/ 586 h 1335"/>
                <a:gd name="T4" fmla="*/ 1300 w 1335"/>
                <a:gd name="T5" fmla="*/ 445 h 1335"/>
                <a:gd name="T6" fmla="*/ 1145 w 1335"/>
                <a:gd name="T7" fmla="*/ 378 h 1335"/>
                <a:gd name="T8" fmla="*/ 1162 w 1335"/>
                <a:gd name="T9" fmla="*/ 218 h 1335"/>
                <a:gd name="T10" fmla="*/ 1001 w 1335"/>
                <a:gd name="T11" fmla="*/ 219 h 1335"/>
                <a:gd name="T12" fmla="*/ 956 w 1335"/>
                <a:gd name="T13" fmla="*/ 65 h 1335"/>
                <a:gd name="T14" fmla="*/ 801 w 1335"/>
                <a:gd name="T15" fmla="*/ 125 h 1335"/>
                <a:gd name="T16" fmla="*/ 699 w 1335"/>
                <a:gd name="T17" fmla="*/ 0 h 1335"/>
                <a:gd name="T18" fmla="*/ 586 w 1335"/>
                <a:gd name="T19" fmla="*/ 115 h 1335"/>
                <a:gd name="T20" fmla="*/ 445 w 1335"/>
                <a:gd name="T21" fmla="*/ 35 h 1335"/>
                <a:gd name="T22" fmla="*/ 378 w 1335"/>
                <a:gd name="T23" fmla="*/ 190 h 1335"/>
                <a:gd name="T24" fmla="*/ 218 w 1335"/>
                <a:gd name="T25" fmla="*/ 173 h 1335"/>
                <a:gd name="T26" fmla="*/ 220 w 1335"/>
                <a:gd name="T27" fmla="*/ 334 h 1335"/>
                <a:gd name="T28" fmla="*/ 65 w 1335"/>
                <a:gd name="T29" fmla="*/ 379 h 1335"/>
                <a:gd name="T30" fmla="*/ 125 w 1335"/>
                <a:gd name="T31" fmla="*/ 535 h 1335"/>
                <a:gd name="T32" fmla="*/ 0 w 1335"/>
                <a:gd name="T33" fmla="*/ 636 h 1335"/>
                <a:gd name="T34" fmla="*/ 115 w 1335"/>
                <a:gd name="T35" fmla="*/ 749 h 1335"/>
                <a:gd name="T36" fmla="*/ 35 w 1335"/>
                <a:gd name="T37" fmla="*/ 890 h 1335"/>
                <a:gd name="T38" fmla="*/ 190 w 1335"/>
                <a:gd name="T39" fmla="*/ 957 h 1335"/>
                <a:gd name="T40" fmla="*/ 173 w 1335"/>
                <a:gd name="T41" fmla="*/ 1117 h 1335"/>
                <a:gd name="T42" fmla="*/ 334 w 1335"/>
                <a:gd name="T43" fmla="*/ 1116 h 1335"/>
                <a:gd name="T44" fmla="*/ 379 w 1335"/>
                <a:gd name="T45" fmla="*/ 1270 h 1335"/>
                <a:gd name="T46" fmla="*/ 535 w 1335"/>
                <a:gd name="T47" fmla="*/ 1210 h 1335"/>
                <a:gd name="T48" fmla="*/ 636 w 1335"/>
                <a:gd name="T49" fmla="*/ 1335 h 1335"/>
                <a:gd name="T50" fmla="*/ 749 w 1335"/>
                <a:gd name="T51" fmla="*/ 1220 h 1335"/>
                <a:gd name="T52" fmla="*/ 890 w 1335"/>
                <a:gd name="T53" fmla="*/ 1299 h 1335"/>
                <a:gd name="T54" fmla="*/ 957 w 1335"/>
                <a:gd name="T55" fmla="*/ 1145 h 1335"/>
                <a:gd name="T56" fmla="*/ 1117 w 1335"/>
                <a:gd name="T57" fmla="*/ 1162 h 1335"/>
                <a:gd name="T58" fmla="*/ 1116 w 1335"/>
                <a:gd name="T59" fmla="*/ 1001 h 1335"/>
                <a:gd name="T60" fmla="*/ 1271 w 1335"/>
                <a:gd name="T61" fmla="*/ 956 h 1335"/>
                <a:gd name="T62" fmla="*/ 1210 w 1335"/>
                <a:gd name="T63" fmla="*/ 801 h 1335"/>
                <a:gd name="T64" fmla="*/ 776 w 1335"/>
                <a:gd name="T65" fmla="*/ 1050 h 1335"/>
                <a:gd name="T66" fmla="*/ 560 w 1335"/>
                <a:gd name="T67" fmla="*/ 286 h 1335"/>
                <a:gd name="T68" fmla="*/ 776 w 1335"/>
                <a:gd name="T69" fmla="*/ 1050 h 1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35" h="1335">
                  <a:moveTo>
                    <a:pt x="1326" y="784"/>
                  </a:moveTo>
                  <a:cubicBezTo>
                    <a:pt x="1335" y="699"/>
                    <a:pt x="1335" y="699"/>
                    <a:pt x="1335" y="699"/>
                  </a:cubicBezTo>
                  <a:cubicBezTo>
                    <a:pt x="1226" y="658"/>
                    <a:pt x="1226" y="658"/>
                    <a:pt x="1226" y="658"/>
                  </a:cubicBezTo>
                  <a:cubicBezTo>
                    <a:pt x="1226" y="634"/>
                    <a:pt x="1224" y="610"/>
                    <a:pt x="1220" y="586"/>
                  </a:cubicBezTo>
                  <a:cubicBezTo>
                    <a:pt x="1323" y="527"/>
                    <a:pt x="1323" y="527"/>
                    <a:pt x="1323" y="527"/>
                  </a:cubicBezTo>
                  <a:cubicBezTo>
                    <a:pt x="1300" y="445"/>
                    <a:pt x="1300" y="445"/>
                    <a:pt x="1300" y="445"/>
                  </a:cubicBezTo>
                  <a:cubicBezTo>
                    <a:pt x="1181" y="448"/>
                    <a:pt x="1181" y="448"/>
                    <a:pt x="1181" y="448"/>
                  </a:cubicBezTo>
                  <a:cubicBezTo>
                    <a:pt x="1171" y="424"/>
                    <a:pt x="1159" y="400"/>
                    <a:pt x="1145" y="378"/>
                  </a:cubicBezTo>
                  <a:cubicBezTo>
                    <a:pt x="1215" y="284"/>
                    <a:pt x="1215" y="284"/>
                    <a:pt x="1215" y="284"/>
                  </a:cubicBezTo>
                  <a:cubicBezTo>
                    <a:pt x="1162" y="218"/>
                    <a:pt x="1162" y="218"/>
                    <a:pt x="1162" y="218"/>
                  </a:cubicBezTo>
                  <a:cubicBezTo>
                    <a:pt x="1055" y="266"/>
                    <a:pt x="1055" y="266"/>
                    <a:pt x="1055" y="266"/>
                  </a:cubicBezTo>
                  <a:cubicBezTo>
                    <a:pt x="1038" y="249"/>
                    <a:pt x="1020" y="234"/>
                    <a:pt x="1001" y="219"/>
                  </a:cubicBezTo>
                  <a:cubicBezTo>
                    <a:pt x="1031" y="106"/>
                    <a:pt x="1031" y="106"/>
                    <a:pt x="1031" y="106"/>
                  </a:cubicBezTo>
                  <a:cubicBezTo>
                    <a:pt x="956" y="65"/>
                    <a:pt x="956" y="65"/>
                    <a:pt x="956" y="65"/>
                  </a:cubicBezTo>
                  <a:cubicBezTo>
                    <a:pt x="875" y="149"/>
                    <a:pt x="875" y="149"/>
                    <a:pt x="875" y="149"/>
                  </a:cubicBezTo>
                  <a:cubicBezTo>
                    <a:pt x="851" y="139"/>
                    <a:pt x="826" y="131"/>
                    <a:pt x="801" y="125"/>
                  </a:cubicBezTo>
                  <a:cubicBezTo>
                    <a:pt x="784" y="9"/>
                    <a:pt x="784" y="9"/>
                    <a:pt x="784" y="9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658" y="109"/>
                    <a:pt x="658" y="109"/>
                    <a:pt x="658" y="109"/>
                  </a:cubicBezTo>
                  <a:cubicBezTo>
                    <a:pt x="634" y="109"/>
                    <a:pt x="610" y="111"/>
                    <a:pt x="586" y="115"/>
                  </a:cubicBezTo>
                  <a:cubicBezTo>
                    <a:pt x="527" y="12"/>
                    <a:pt x="527" y="12"/>
                    <a:pt x="527" y="12"/>
                  </a:cubicBezTo>
                  <a:cubicBezTo>
                    <a:pt x="445" y="35"/>
                    <a:pt x="445" y="35"/>
                    <a:pt x="445" y="35"/>
                  </a:cubicBezTo>
                  <a:cubicBezTo>
                    <a:pt x="448" y="154"/>
                    <a:pt x="448" y="154"/>
                    <a:pt x="448" y="154"/>
                  </a:cubicBezTo>
                  <a:cubicBezTo>
                    <a:pt x="424" y="164"/>
                    <a:pt x="400" y="176"/>
                    <a:pt x="378" y="190"/>
                  </a:cubicBezTo>
                  <a:cubicBezTo>
                    <a:pt x="284" y="120"/>
                    <a:pt x="284" y="120"/>
                    <a:pt x="284" y="120"/>
                  </a:cubicBezTo>
                  <a:cubicBezTo>
                    <a:pt x="218" y="173"/>
                    <a:pt x="218" y="173"/>
                    <a:pt x="218" y="173"/>
                  </a:cubicBezTo>
                  <a:cubicBezTo>
                    <a:pt x="266" y="280"/>
                    <a:pt x="266" y="280"/>
                    <a:pt x="266" y="280"/>
                  </a:cubicBezTo>
                  <a:cubicBezTo>
                    <a:pt x="249" y="297"/>
                    <a:pt x="234" y="315"/>
                    <a:pt x="220" y="334"/>
                  </a:cubicBezTo>
                  <a:cubicBezTo>
                    <a:pt x="106" y="305"/>
                    <a:pt x="106" y="305"/>
                    <a:pt x="106" y="305"/>
                  </a:cubicBezTo>
                  <a:cubicBezTo>
                    <a:pt x="65" y="379"/>
                    <a:pt x="65" y="379"/>
                    <a:pt x="65" y="379"/>
                  </a:cubicBezTo>
                  <a:cubicBezTo>
                    <a:pt x="149" y="460"/>
                    <a:pt x="149" y="460"/>
                    <a:pt x="149" y="460"/>
                  </a:cubicBezTo>
                  <a:cubicBezTo>
                    <a:pt x="139" y="484"/>
                    <a:pt x="131" y="509"/>
                    <a:pt x="125" y="535"/>
                  </a:cubicBezTo>
                  <a:cubicBezTo>
                    <a:pt x="9" y="551"/>
                    <a:pt x="9" y="551"/>
                    <a:pt x="9" y="551"/>
                  </a:cubicBezTo>
                  <a:cubicBezTo>
                    <a:pt x="0" y="636"/>
                    <a:pt x="0" y="636"/>
                    <a:pt x="0" y="636"/>
                  </a:cubicBezTo>
                  <a:cubicBezTo>
                    <a:pt x="109" y="678"/>
                    <a:pt x="109" y="678"/>
                    <a:pt x="109" y="678"/>
                  </a:cubicBezTo>
                  <a:cubicBezTo>
                    <a:pt x="110" y="701"/>
                    <a:pt x="111" y="725"/>
                    <a:pt x="115" y="749"/>
                  </a:cubicBezTo>
                  <a:cubicBezTo>
                    <a:pt x="12" y="809"/>
                    <a:pt x="12" y="809"/>
                    <a:pt x="12" y="809"/>
                  </a:cubicBezTo>
                  <a:cubicBezTo>
                    <a:pt x="35" y="890"/>
                    <a:pt x="35" y="890"/>
                    <a:pt x="35" y="890"/>
                  </a:cubicBezTo>
                  <a:cubicBezTo>
                    <a:pt x="154" y="887"/>
                    <a:pt x="154" y="887"/>
                    <a:pt x="154" y="887"/>
                  </a:cubicBezTo>
                  <a:cubicBezTo>
                    <a:pt x="164" y="912"/>
                    <a:pt x="177" y="935"/>
                    <a:pt x="190" y="957"/>
                  </a:cubicBezTo>
                  <a:cubicBezTo>
                    <a:pt x="120" y="1051"/>
                    <a:pt x="120" y="1051"/>
                    <a:pt x="120" y="1051"/>
                  </a:cubicBezTo>
                  <a:cubicBezTo>
                    <a:pt x="173" y="1117"/>
                    <a:pt x="173" y="1117"/>
                    <a:pt x="173" y="1117"/>
                  </a:cubicBezTo>
                  <a:cubicBezTo>
                    <a:pt x="280" y="1070"/>
                    <a:pt x="280" y="1070"/>
                    <a:pt x="280" y="1070"/>
                  </a:cubicBezTo>
                  <a:cubicBezTo>
                    <a:pt x="297" y="1086"/>
                    <a:pt x="315" y="1102"/>
                    <a:pt x="334" y="1116"/>
                  </a:cubicBezTo>
                  <a:cubicBezTo>
                    <a:pt x="305" y="1229"/>
                    <a:pt x="305" y="1229"/>
                    <a:pt x="305" y="1229"/>
                  </a:cubicBezTo>
                  <a:cubicBezTo>
                    <a:pt x="379" y="1270"/>
                    <a:pt x="379" y="1270"/>
                    <a:pt x="379" y="1270"/>
                  </a:cubicBezTo>
                  <a:cubicBezTo>
                    <a:pt x="460" y="1186"/>
                    <a:pt x="460" y="1186"/>
                    <a:pt x="460" y="1186"/>
                  </a:cubicBezTo>
                  <a:cubicBezTo>
                    <a:pt x="484" y="1196"/>
                    <a:pt x="509" y="1204"/>
                    <a:pt x="535" y="1210"/>
                  </a:cubicBezTo>
                  <a:cubicBezTo>
                    <a:pt x="551" y="1326"/>
                    <a:pt x="551" y="1326"/>
                    <a:pt x="551" y="1326"/>
                  </a:cubicBezTo>
                  <a:cubicBezTo>
                    <a:pt x="636" y="1335"/>
                    <a:pt x="636" y="1335"/>
                    <a:pt x="636" y="1335"/>
                  </a:cubicBezTo>
                  <a:cubicBezTo>
                    <a:pt x="678" y="1226"/>
                    <a:pt x="678" y="1226"/>
                    <a:pt x="678" y="1226"/>
                  </a:cubicBezTo>
                  <a:cubicBezTo>
                    <a:pt x="701" y="1226"/>
                    <a:pt x="725" y="1224"/>
                    <a:pt x="749" y="1220"/>
                  </a:cubicBezTo>
                  <a:cubicBezTo>
                    <a:pt x="808" y="1323"/>
                    <a:pt x="808" y="1323"/>
                    <a:pt x="808" y="1323"/>
                  </a:cubicBezTo>
                  <a:cubicBezTo>
                    <a:pt x="890" y="1299"/>
                    <a:pt x="890" y="1299"/>
                    <a:pt x="890" y="1299"/>
                  </a:cubicBezTo>
                  <a:cubicBezTo>
                    <a:pt x="887" y="1181"/>
                    <a:pt x="887" y="1181"/>
                    <a:pt x="887" y="1181"/>
                  </a:cubicBezTo>
                  <a:cubicBezTo>
                    <a:pt x="912" y="1171"/>
                    <a:pt x="935" y="1159"/>
                    <a:pt x="957" y="1145"/>
                  </a:cubicBezTo>
                  <a:cubicBezTo>
                    <a:pt x="1051" y="1215"/>
                    <a:pt x="1051" y="1215"/>
                    <a:pt x="1051" y="1215"/>
                  </a:cubicBezTo>
                  <a:cubicBezTo>
                    <a:pt x="1117" y="1162"/>
                    <a:pt x="1117" y="1162"/>
                    <a:pt x="1117" y="1162"/>
                  </a:cubicBezTo>
                  <a:cubicBezTo>
                    <a:pt x="1070" y="1055"/>
                    <a:pt x="1070" y="1055"/>
                    <a:pt x="1070" y="1055"/>
                  </a:cubicBezTo>
                  <a:cubicBezTo>
                    <a:pt x="1086" y="1038"/>
                    <a:pt x="1102" y="1020"/>
                    <a:pt x="1116" y="1001"/>
                  </a:cubicBezTo>
                  <a:cubicBezTo>
                    <a:pt x="1229" y="1031"/>
                    <a:pt x="1229" y="1031"/>
                    <a:pt x="1229" y="1031"/>
                  </a:cubicBezTo>
                  <a:cubicBezTo>
                    <a:pt x="1271" y="956"/>
                    <a:pt x="1271" y="956"/>
                    <a:pt x="1271" y="956"/>
                  </a:cubicBezTo>
                  <a:cubicBezTo>
                    <a:pt x="1186" y="875"/>
                    <a:pt x="1186" y="875"/>
                    <a:pt x="1186" y="875"/>
                  </a:cubicBezTo>
                  <a:cubicBezTo>
                    <a:pt x="1196" y="851"/>
                    <a:pt x="1204" y="826"/>
                    <a:pt x="1210" y="801"/>
                  </a:cubicBezTo>
                  <a:lnTo>
                    <a:pt x="1326" y="784"/>
                  </a:lnTo>
                  <a:close/>
                  <a:moveTo>
                    <a:pt x="776" y="1050"/>
                  </a:moveTo>
                  <a:cubicBezTo>
                    <a:pt x="565" y="1109"/>
                    <a:pt x="345" y="986"/>
                    <a:pt x="286" y="775"/>
                  </a:cubicBezTo>
                  <a:cubicBezTo>
                    <a:pt x="226" y="564"/>
                    <a:pt x="349" y="345"/>
                    <a:pt x="560" y="286"/>
                  </a:cubicBezTo>
                  <a:cubicBezTo>
                    <a:pt x="771" y="226"/>
                    <a:pt x="990" y="349"/>
                    <a:pt x="1050" y="560"/>
                  </a:cubicBezTo>
                  <a:cubicBezTo>
                    <a:pt x="1109" y="771"/>
                    <a:pt x="987" y="990"/>
                    <a:pt x="776" y="105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9" name="Freeform 249"/>
            <p:cNvSpPr>
              <a:spLocks noEditPoints="1"/>
            </p:cNvSpPr>
            <p:nvPr/>
          </p:nvSpPr>
          <p:spPr bwMode="auto">
            <a:xfrm>
              <a:off x="10033140" y="2033437"/>
              <a:ext cx="457200" cy="457200"/>
            </a:xfrm>
            <a:custGeom>
              <a:avLst/>
              <a:gdLst>
                <a:gd name="T0" fmla="*/ 181 w 363"/>
                <a:gd name="T1" fmla="*/ 363 h 363"/>
                <a:gd name="T2" fmla="*/ 0 w 363"/>
                <a:gd name="T3" fmla="*/ 181 h 363"/>
                <a:gd name="T4" fmla="*/ 181 w 363"/>
                <a:gd name="T5" fmla="*/ 0 h 363"/>
                <a:gd name="T6" fmla="*/ 363 w 363"/>
                <a:gd name="T7" fmla="*/ 181 h 363"/>
                <a:gd name="T8" fmla="*/ 181 w 363"/>
                <a:gd name="T9" fmla="*/ 363 h 363"/>
                <a:gd name="T10" fmla="*/ 181 w 363"/>
                <a:gd name="T11" fmla="*/ 120 h 363"/>
                <a:gd name="T12" fmla="*/ 120 w 363"/>
                <a:gd name="T13" fmla="*/ 181 h 363"/>
                <a:gd name="T14" fmla="*/ 181 w 363"/>
                <a:gd name="T15" fmla="*/ 243 h 363"/>
                <a:gd name="T16" fmla="*/ 243 w 363"/>
                <a:gd name="T17" fmla="*/ 181 h 363"/>
                <a:gd name="T18" fmla="*/ 181 w 363"/>
                <a:gd name="T19" fmla="*/ 12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3" h="363">
                  <a:moveTo>
                    <a:pt x="181" y="363"/>
                  </a:moveTo>
                  <a:cubicBezTo>
                    <a:pt x="81" y="363"/>
                    <a:pt x="0" y="282"/>
                    <a:pt x="0" y="181"/>
                  </a:cubicBezTo>
                  <a:cubicBezTo>
                    <a:pt x="0" y="81"/>
                    <a:pt x="81" y="0"/>
                    <a:pt x="181" y="0"/>
                  </a:cubicBezTo>
                  <a:cubicBezTo>
                    <a:pt x="281" y="0"/>
                    <a:pt x="363" y="81"/>
                    <a:pt x="363" y="181"/>
                  </a:cubicBezTo>
                  <a:cubicBezTo>
                    <a:pt x="363" y="282"/>
                    <a:pt x="281" y="363"/>
                    <a:pt x="181" y="363"/>
                  </a:cubicBezTo>
                  <a:close/>
                  <a:moveTo>
                    <a:pt x="181" y="120"/>
                  </a:moveTo>
                  <a:cubicBezTo>
                    <a:pt x="147" y="120"/>
                    <a:pt x="120" y="147"/>
                    <a:pt x="120" y="181"/>
                  </a:cubicBezTo>
                  <a:cubicBezTo>
                    <a:pt x="120" y="215"/>
                    <a:pt x="147" y="243"/>
                    <a:pt x="181" y="243"/>
                  </a:cubicBezTo>
                  <a:cubicBezTo>
                    <a:pt x="215" y="243"/>
                    <a:pt x="243" y="215"/>
                    <a:pt x="243" y="181"/>
                  </a:cubicBezTo>
                  <a:cubicBezTo>
                    <a:pt x="243" y="147"/>
                    <a:pt x="215" y="120"/>
                    <a:pt x="181" y="12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50" name="Group 16"/>
          <p:cNvGrpSpPr/>
          <p:nvPr/>
        </p:nvGrpSpPr>
        <p:grpSpPr>
          <a:xfrm>
            <a:off x="7424304" y="4567791"/>
            <a:ext cx="1430145" cy="1428749"/>
            <a:chOff x="8266030" y="4782316"/>
            <a:chExt cx="1430338" cy="1428750"/>
          </a:xfrm>
          <a:noFill/>
        </p:grpSpPr>
        <p:sp>
          <p:nvSpPr>
            <p:cNvPr id="51" name="Freeform 242"/>
            <p:cNvSpPr>
              <a:spLocks noEditPoints="1"/>
            </p:cNvSpPr>
            <p:nvPr/>
          </p:nvSpPr>
          <p:spPr bwMode="auto">
            <a:xfrm>
              <a:off x="8266030" y="4782316"/>
              <a:ext cx="1430338" cy="1428750"/>
            </a:xfrm>
            <a:custGeom>
              <a:avLst/>
              <a:gdLst>
                <a:gd name="T0" fmla="*/ 1013 w 1135"/>
                <a:gd name="T1" fmla="*/ 544 h 1134"/>
                <a:gd name="T2" fmla="*/ 1135 w 1135"/>
                <a:gd name="T3" fmla="*/ 472 h 1134"/>
                <a:gd name="T4" fmla="*/ 1107 w 1135"/>
                <a:gd name="T5" fmla="*/ 367 h 1134"/>
                <a:gd name="T6" fmla="*/ 965 w 1135"/>
                <a:gd name="T7" fmla="*/ 366 h 1134"/>
                <a:gd name="T8" fmla="*/ 866 w 1135"/>
                <a:gd name="T9" fmla="*/ 237 h 1134"/>
                <a:gd name="T10" fmla="*/ 901 w 1135"/>
                <a:gd name="T11" fmla="*/ 99 h 1134"/>
                <a:gd name="T12" fmla="*/ 808 w 1135"/>
                <a:gd name="T13" fmla="*/ 45 h 1134"/>
                <a:gd name="T14" fmla="*/ 706 w 1135"/>
                <a:gd name="T15" fmla="*/ 144 h 1134"/>
                <a:gd name="T16" fmla="*/ 544 w 1135"/>
                <a:gd name="T17" fmla="*/ 123 h 1134"/>
                <a:gd name="T18" fmla="*/ 472 w 1135"/>
                <a:gd name="T19" fmla="*/ 0 h 1134"/>
                <a:gd name="T20" fmla="*/ 367 w 1135"/>
                <a:gd name="T21" fmla="*/ 28 h 1134"/>
                <a:gd name="T22" fmla="*/ 365 w 1135"/>
                <a:gd name="T23" fmla="*/ 170 h 1134"/>
                <a:gd name="T24" fmla="*/ 237 w 1135"/>
                <a:gd name="T25" fmla="*/ 269 h 1134"/>
                <a:gd name="T26" fmla="*/ 99 w 1135"/>
                <a:gd name="T27" fmla="*/ 234 h 1134"/>
                <a:gd name="T28" fmla="*/ 45 w 1135"/>
                <a:gd name="T29" fmla="*/ 327 h 1134"/>
                <a:gd name="T30" fmla="*/ 144 w 1135"/>
                <a:gd name="T31" fmla="*/ 429 h 1134"/>
                <a:gd name="T32" fmla="*/ 123 w 1135"/>
                <a:gd name="T33" fmla="*/ 590 h 1134"/>
                <a:gd name="T34" fmla="*/ 0 w 1135"/>
                <a:gd name="T35" fmla="*/ 663 h 1134"/>
                <a:gd name="T36" fmla="*/ 28 w 1135"/>
                <a:gd name="T37" fmla="*/ 767 h 1134"/>
                <a:gd name="T38" fmla="*/ 171 w 1135"/>
                <a:gd name="T39" fmla="*/ 769 h 1134"/>
                <a:gd name="T40" fmla="*/ 269 w 1135"/>
                <a:gd name="T41" fmla="*/ 898 h 1134"/>
                <a:gd name="T42" fmla="*/ 234 w 1135"/>
                <a:gd name="T43" fmla="*/ 1036 h 1134"/>
                <a:gd name="T44" fmla="*/ 328 w 1135"/>
                <a:gd name="T45" fmla="*/ 1090 h 1134"/>
                <a:gd name="T46" fmla="*/ 429 w 1135"/>
                <a:gd name="T47" fmla="*/ 991 h 1134"/>
                <a:gd name="T48" fmla="*/ 591 w 1135"/>
                <a:gd name="T49" fmla="*/ 1012 h 1134"/>
                <a:gd name="T50" fmla="*/ 664 w 1135"/>
                <a:gd name="T51" fmla="*/ 1134 h 1134"/>
                <a:gd name="T52" fmla="*/ 768 w 1135"/>
                <a:gd name="T53" fmla="*/ 1106 h 1134"/>
                <a:gd name="T54" fmla="*/ 770 w 1135"/>
                <a:gd name="T55" fmla="*/ 964 h 1134"/>
                <a:gd name="T56" fmla="*/ 899 w 1135"/>
                <a:gd name="T57" fmla="*/ 865 h 1134"/>
                <a:gd name="T58" fmla="*/ 1036 w 1135"/>
                <a:gd name="T59" fmla="*/ 900 h 1134"/>
                <a:gd name="T60" fmla="*/ 1090 w 1135"/>
                <a:gd name="T61" fmla="*/ 807 h 1134"/>
                <a:gd name="T62" fmla="*/ 992 w 1135"/>
                <a:gd name="T63" fmla="*/ 705 h 1134"/>
                <a:gd name="T64" fmla="*/ 1013 w 1135"/>
                <a:gd name="T65" fmla="*/ 544 h 1134"/>
                <a:gd name="T66" fmla="*/ 593 w 1135"/>
                <a:gd name="T67" fmla="*/ 879 h 1134"/>
                <a:gd name="T68" fmla="*/ 256 w 1135"/>
                <a:gd name="T69" fmla="*/ 593 h 1134"/>
                <a:gd name="T70" fmla="*/ 543 w 1135"/>
                <a:gd name="T71" fmla="*/ 256 h 1134"/>
                <a:gd name="T72" fmla="*/ 879 w 1135"/>
                <a:gd name="T73" fmla="*/ 542 h 1134"/>
                <a:gd name="T74" fmla="*/ 593 w 1135"/>
                <a:gd name="T75" fmla="*/ 879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5" h="1134">
                  <a:moveTo>
                    <a:pt x="1013" y="544"/>
                  </a:moveTo>
                  <a:cubicBezTo>
                    <a:pt x="1135" y="472"/>
                    <a:pt x="1135" y="472"/>
                    <a:pt x="1135" y="472"/>
                  </a:cubicBezTo>
                  <a:cubicBezTo>
                    <a:pt x="1107" y="367"/>
                    <a:pt x="1107" y="367"/>
                    <a:pt x="1107" y="367"/>
                  </a:cubicBezTo>
                  <a:cubicBezTo>
                    <a:pt x="965" y="366"/>
                    <a:pt x="965" y="366"/>
                    <a:pt x="965" y="366"/>
                  </a:cubicBezTo>
                  <a:cubicBezTo>
                    <a:pt x="940" y="317"/>
                    <a:pt x="906" y="273"/>
                    <a:pt x="866" y="237"/>
                  </a:cubicBezTo>
                  <a:cubicBezTo>
                    <a:pt x="901" y="99"/>
                    <a:pt x="901" y="99"/>
                    <a:pt x="901" y="99"/>
                  </a:cubicBezTo>
                  <a:cubicBezTo>
                    <a:pt x="808" y="45"/>
                    <a:pt x="808" y="45"/>
                    <a:pt x="808" y="45"/>
                  </a:cubicBezTo>
                  <a:cubicBezTo>
                    <a:pt x="706" y="144"/>
                    <a:pt x="706" y="144"/>
                    <a:pt x="706" y="144"/>
                  </a:cubicBezTo>
                  <a:cubicBezTo>
                    <a:pt x="655" y="127"/>
                    <a:pt x="601" y="120"/>
                    <a:pt x="544" y="123"/>
                  </a:cubicBezTo>
                  <a:cubicBezTo>
                    <a:pt x="472" y="0"/>
                    <a:pt x="472" y="0"/>
                    <a:pt x="472" y="0"/>
                  </a:cubicBezTo>
                  <a:cubicBezTo>
                    <a:pt x="367" y="28"/>
                    <a:pt x="367" y="28"/>
                    <a:pt x="367" y="28"/>
                  </a:cubicBezTo>
                  <a:cubicBezTo>
                    <a:pt x="365" y="170"/>
                    <a:pt x="365" y="170"/>
                    <a:pt x="365" y="170"/>
                  </a:cubicBezTo>
                  <a:cubicBezTo>
                    <a:pt x="317" y="195"/>
                    <a:pt x="273" y="229"/>
                    <a:pt x="237" y="269"/>
                  </a:cubicBezTo>
                  <a:cubicBezTo>
                    <a:pt x="99" y="234"/>
                    <a:pt x="99" y="234"/>
                    <a:pt x="99" y="234"/>
                  </a:cubicBezTo>
                  <a:cubicBezTo>
                    <a:pt x="45" y="327"/>
                    <a:pt x="45" y="327"/>
                    <a:pt x="45" y="327"/>
                  </a:cubicBezTo>
                  <a:cubicBezTo>
                    <a:pt x="144" y="429"/>
                    <a:pt x="144" y="429"/>
                    <a:pt x="144" y="429"/>
                  </a:cubicBezTo>
                  <a:cubicBezTo>
                    <a:pt x="128" y="480"/>
                    <a:pt x="120" y="534"/>
                    <a:pt x="123" y="590"/>
                  </a:cubicBezTo>
                  <a:cubicBezTo>
                    <a:pt x="0" y="663"/>
                    <a:pt x="0" y="663"/>
                    <a:pt x="0" y="663"/>
                  </a:cubicBezTo>
                  <a:cubicBezTo>
                    <a:pt x="28" y="767"/>
                    <a:pt x="28" y="767"/>
                    <a:pt x="28" y="767"/>
                  </a:cubicBezTo>
                  <a:cubicBezTo>
                    <a:pt x="171" y="769"/>
                    <a:pt x="171" y="769"/>
                    <a:pt x="171" y="769"/>
                  </a:cubicBezTo>
                  <a:cubicBezTo>
                    <a:pt x="195" y="818"/>
                    <a:pt x="229" y="862"/>
                    <a:pt x="269" y="898"/>
                  </a:cubicBezTo>
                  <a:cubicBezTo>
                    <a:pt x="234" y="1036"/>
                    <a:pt x="234" y="1036"/>
                    <a:pt x="234" y="1036"/>
                  </a:cubicBezTo>
                  <a:cubicBezTo>
                    <a:pt x="328" y="1090"/>
                    <a:pt x="328" y="1090"/>
                    <a:pt x="328" y="1090"/>
                  </a:cubicBezTo>
                  <a:cubicBezTo>
                    <a:pt x="429" y="991"/>
                    <a:pt x="429" y="991"/>
                    <a:pt x="429" y="991"/>
                  </a:cubicBezTo>
                  <a:cubicBezTo>
                    <a:pt x="480" y="1008"/>
                    <a:pt x="535" y="1015"/>
                    <a:pt x="591" y="1012"/>
                  </a:cubicBezTo>
                  <a:cubicBezTo>
                    <a:pt x="664" y="1134"/>
                    <a:pt x="664" y="1134"/>
                    <a:pt x="664" y="1134"/>
                  </a:cubicBezTo>
                  <a:cubicBezTo>
                    <a:pt x="768" y="1106"/>
                    <a:pt x="768" y="1106"/>
                    <a:pt x="768" y="1106"/>
                  </a:cubicBezTo>
                  <a:cubicBezTo>
                    <a:pt x="770" y="964"/>
                    <a:pt x="770" y="964"/>
                    <a:pt x="770" y="964"/>
                  </a:cubicBezTo>
                  <a:cubicBezTo>
                    <a:pt x="819" y="939"/>
                    <a:pt x="863" y="906"/>
                    <a:pt x="899" y="865"/>
                  </a:cubicBezTo>
                  <a:cubicBezTo>
                    <a:pt x="1036" y="900"/>
                    <a:pt x="1036" y="900"/>
                    <a:pt x="1036" y="900"/>
                  </a:cubicBezTo>
                  <a:cubicBezTo>
                    <a:pt x="1090" y="807"/>
                    <a:pt x="1090" y="807"/>
                    <a:pt x="1090" y="807"/>
                  </a:cubicBezTo>
                  <a:cubicBezTo>
                    <a:pt x="992" y="705"/>
                    <a:pt x="992" y="705"/>
                    <a:pt x="992" y="705"/>
                  </a:cubicBezTo>
                  <a:cubicBezTo>
                    <a:pt x="1008" y="654"/>
                    <a:pt x="1015" y="600"/>
                    <a:pt x="1013" y="544"/>
                  </a:cubicBezTo>
                  <a:close/>
                  <a:moveTo>
                    <a:pt x="593" y="879"/>
                  </a:moveTo>
                  <a:cubicBezTo>
                    <a:pt x="421" y="893"/>
                    <a:pt x="270" y="764"/>
                    <a:pt x="256" y="593"/>
                  </a:cubicBezTo>
                  <a:cubicBezTo>
                    <a:pt x="243" y="421"/>
                    <a:pt x="371" y="270"/>
                    <a:pt x="543" y="256"/>
                  </a:cubicBezTo>
                  <a:cubicBezTo>
                    <a:pt x="714" y="242"/>
                    <a:pt x="865" y="370"/>
                    <a:pt x="879" y="542"/>
                  </a:cubicBezTo>
                  <a:cubicBezTo>
                    <a:pt x="893" y="714"/>
                    <a:pt x="765" y="865"/>
                    <a:pt x="593" y="87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2" name="Freeform 250"/>
            <p:cNvSpPr>
              <a:spLocks noEditPoints="1"/>
            </p:cNvSpPr>
            <p:nvPr/>
          </p:nvSpPr>
          <p:spPr bwMode="auto">
            <a:xfrm>
              <a:off x="8764505" y="5282379"/>
              <a:ext cx="431800" cy="433387"/>
            </a:xfrm>
            <a:custGeom>
              <a:avLst/>
              <a:gdLst>
                <a:gd name="T0" fmla="*/ 171 w 343"/>
                <a:gd name="T1" fmla="*/ 343 h 343"/>
                <a:gd name="T2" fmla="*/ 0 w 343"/>
                <a:gd name="T3" fmla="*/ 171 h 343"/>
                <a:gd name="T4" fmla="*/ 171 w 343"/>
                <a:gd name="T5" fmla="*/ 0 h 343"/>
                <a:gd name="T6" fmla="*/ 343 w 343"/>
                <a:gd name="T7" fmla="*/ 171 h 343"/>
                <a:gd name="T8" fmla="*/ 171 w 343"/>
                <a:gd name="T9" fmla="*/ 343 h 343"/>
                <a:gd name="T10" fmla="*/ 171 w 343"/>
                <a:gd name="T11" fmla="*/ 100 h 343"/>
                <a:gd name="T12" fmla="*/ 100 w 343"/>
                <a:gd name="T13" fmla="*/ 171 h 343"/>
                <a:gd name="T14" fmla="*/ 171 w 343"/>
                <a:gd name="T15" fmla="*/ 243 h 343"/>
                <a:gd name="T16" fmla="*/ 243 w 343"/>
                <a:gd name="T17" fmla="*/ 171 h 343"/>
                <a:gd name="T18" fmla="*/ 171 w 343"/>
                <a:gd name="T19" fmla="*/ 10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3" h="343">
                  <a:moveTo>
                    <a:pt x="171" y="343"/>
                  </a:moveTo>
                  <a:cubicBezTo>
                    <a:pt x="77" y="343"/>
                    <a:pt x="0" y="266"/>
                    <a:pt x="0" y="171"/>
                  </a:cubicBezTo>
                  <a:cubicBezTo>
                    <a:pt x="0" y="77"/>
                    <a:pt x="77" y="0"/>
                    <a:pt x="171" y="0"/>
                  </a:cubicBezTo>
                  <a:cubicBezTo>
                    <a:pt x="266" y="0"/>
                    <a:pt x="343" y="77"/>
                    <a:pt x="343" y="171"/>
                  </a:cubicBezTo>
                  <a:cubicBezTo>
                    <a:pt x="343" y="266"/>
                    <a:pt x="266" y="343"/>
                    <a:pt x="171" y="343"/>
                  </a:cubicBezTo>
                  <a:close/>
                  <a:moveTo>
                    <a:pt x="171" y="100"/>
                  </a:moveTo>
                  <a:cubicBezTo>
                    <a:pt x="132" y="100"/>
                    <a:pt x="100" y="132"/>
                    <a:pt x="100" y="171"/>
                  </a:cubicBezTo>
                  <a:cubicBezTo>
                    <a:pt x="100" y="211"/>
                    <a:pt x="132" y="243"/>
                    <a:pt x="171" y="243"/>
                  </a:cubicBezTo>
                  <a:cubicBezTo>
                    <a:pt x="211" y="243"/>
                    <a:pt x="243" y="211"/>
                    <a:pt x="243" y="171"/>
                  </a:cubicBezTo>
                  <a:cubicBezTo>
                    <a:pt x="243" y="132"/>
                    <a:pt x="211" y="100"/>
                    <a:pt x="171" y="10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>
                <a:defRPr/>
              </a:pPr>
              <a:endParaRPr lang="id-ID" sz="24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53" name="Text Placeholder 32"/>
          <p:cNvSpPr txBox="1"/>
          <p:nvPr/>
        </p:nvSpPr>
        <p:spPr bwMode="auto">
          <a:xfrm>
            <a:off x="897890" y="2263140"/>
            <a:ext cx="5107940" cy="925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Provides a one-stop iris flower data analysis tool, suitable for both research and teaching scenarios</a:t>
            </a:r>
            <a:endParaRPr lang="en-US" altLang="zh-CN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Combines visualization and interactive operations to lower the entry barrier for machine learning</a:t>
            </a:r>
            <a:endParaRPr lang="en-US" altLang="zh-CN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54" name="Text Placeholder 33"/>
          <p:cNvSpPr txBox="1"/>
          <p:nvPr/>
        </p:nvSpPr>
        <p:spPr>
          <a:xfrm>
            <a:off x="1052631" y="1818350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Project Value</a:t>
            </a:r>
            <a:endParaRPr lang="en-US" altLang="zh-CN" sz="2000" b="1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" name="Text Placeholder 33"/>
          <p:cNvSpPr txBox="1"/>
          <p:nvPr/>
        </p:nvSpPr>
        <p:spPr>
          <a:xfrm>
            <a:off x="897691" y="3844000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Future optimization directions</a:t>
            </a:r>
            <a:endParaRPr lang="en-US" altLang="zh-CN" sz="2000" b="1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3" name="Text Placeholder 32"/>
          <p:cNvSpPr txBox="1"/>
          <p:nvPr/>
        </p:nvSpPr>
        <p:spPr bwMode="auto">
          <a:xfrm>
            <a:off x="897890" y="4304030"/>
            <a:ext cx="5107940" cy="1659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Integrate more algorithms (such as SVM, neural networks)</a:t>
            </a:r>
            <a:endParaRPr lang="en-US" altLang="zh-CN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Add data upload function (support for local CSV files)</a:t>
            </a:r>
            <a:endParaRPr lang="en-US" altLang="zh-CN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Optimize interface interaction experience (such as adding a chart download button)</a:t>
            </a:r>
            <a:endParaRPr lang="en-US" altLang="zh-CN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98"/>
          <a:stretch>
            <a:fillRect/>
          </a:stretch>
        </p:blipFill>
        <p:spPr>
          <a:xfrm rot="10800000">
            <a:off x="0" y="0"/>
            <a:ext cx="5718236" cy="6858000"/>
          </a:xfrm>
          <a:prstGeom prst="rect">
            <a:avLst/>
          </a:prstGeom>
        </p:spPr>
      </p:pic>
      <p:sp>
        <p:nvSpPr>
          <p:cNvPr id="2" name="矩形 1" descr="7b0a2020202022776f7264617274223a2022220a7d0a"/>
          <p:cNvSpPr/>
          <p:nvPr/>
        </p:nvSpPr>
        <p:spPr>
          <a:xfrm>
            <a:off x="1823720" y="2313940"/>
            <a:ext cx="9076055" cy="1505585"/>
          </a:xfrm>
          <a:prstGeom prst="rect">
            <a:avLst/>
          </a:prstGeom>
          <a:noFill/>
        </p:spPr>
        <p:txBody>
          <a:bodyPr wrap="none" lIns="90170" tIns="46990" rIns="90170" bIns="46990" rtlCol="0" anchor="t">
            <a:noAutofit/>
            <a:scene3d>
              <a:camera prst="obliqueTopRight"/>
              <a:lightRig rig="glow" dir="t">
                <a:rot lat="0" lon="0" rev="0"/>
              </a:lightRig>
            </a:scene3d>
            <a:sp3d extrusionH="266700" contourW="8890" prstMaterial="matte">
              <a:extrusionClr>
                <a:srgbClr val="4E5AC6"/>
              </a:extrusionClr>
              <a:contourClr>
                <a:srgbClr val="2C3859"/>
              </a:contourClr>
            </a:sp3d>
          </a:bodyPr>
          <a:p>
            <a:pPr algn="ctr"/>
            <a:r>
              <a:rPr lang="en-US" altLang="zh-CN" sz="11500" b="1">
                <a:ln w="22225" cmpd="sng">
                  <a:prstDash val="solid"/>
                </a:ln>
                <a:solidFill>
                  <a:srgbClr val="D8E8FF"/>
                </a:solidFill>
                <a:effectLst>
                  <a:outerShdw dist="50800" dir="2400000" algn="tl" rotWithShape="0">
                    <a:srgbClr val="D3B7AA">
                      <a:alpha val="100000"/>
                    </a:srgbClr>
                  </a:outerShdw>
                </a:effectLst>
                <a:latin typeface="Times New Roman" panose="02020603050405020304" charset="0"/>
                <a:ea typeface="汉仪张乃仁行书W" panose="00020600040101010101" charset="-122"/>
                <a:cs typeface="Times New Roman" panose="02020603050405020304" charset="0"/>
              </a:rPr>
              <a:t>Thanks</a:t>
            </a:r>
            <a:r>
              <a:rPr lang="zh-CN" altLang="en-US" sz="11500" b="1">
                <a:ln w="22225" cmpd="sng">
                  <a:prstDash val="solid"/>
                </a:ln>
                <a:solidFill>
                  <a:srgbClr val="D8E8FF"/>
                </a:solidFill>
                <a:effectLst>
                  <a:outerShdw dist="50800" dir="2400000" algn="tl" rotWithShape="0">
                    <a:srgbClr val="D3B7AA">
                      <a:alpha val="100000"/>
                    </a:srgbClr>
                  </a:outerShdw>
                </a:effectLst>
                <a:latin typeface="汉仪张乃仁行书W" panose="00020600040101010101" charset="-122"/>
                <a:ea typeface="汉仪张乃仁行书W" panose="00020600040101010101" charset="-122"/>
              </a:rPr>
              <a:t>！</a:t>
            </a:r>
            <a:endParaRPr lang="zh-CN" altLang="en-US" sz="11500" b="1">
              <a:ln w="22225" cmpd="sng">
                <a:prstDash val="solid"/>
              </a:ln>
              <a:solidFill>
                <a:srgbClr val="D8E8FF"/>
              </a:solidFill>
              <a:effectLst>
                <a:outerShdw dist="50800" dir="2400000" algn="tl" rotWithShape="0">
                  <a:srgbClr val="D3B7AA">
                    <a:alpha val="100000"/>
                  </a:srgbClr>
                </a:outerShdw>
              </a:effectLst>
              <a:latin typeface="汉仪张乃仁行书W" panose="00020600040101010101" charset="-122"/>
              <a:ea typeface="汉仪张乃仁行书W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91450" y="5056505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bg1"/>
                </a:solidFill>
              </a:rPr>
              <a:t>Yaxuan zhang</a:t>
            </a:r>
            <a:endParaRPr lang="en-US" altLang="zh-CN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4836679" y="617419"/>
            <a:ext cx="256540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Project Overview</a:t>
            </a:r>
            <a:endParaRPr lang="en-US" altLang="zh-CN" sz="2665" dirty="0">
              <a:solidFill>
                <a:srgbClr val="FFFFFF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267999" y="884159"/>
            <a:ext cx="3360373" cy="0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610386" y="884159"/>
            <a:ext cx="3360373" cy="0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utoShape 84"/>
          <p:cNvSpPr>
            <a:spLocks noChangeAspect="1" noChangeArrowheads="1" noTextEdit="1"/>
          </p:cNvSpPr>
          <p:nvPr/>
        </p:nvSpPr>
        <p:spPr bwMode="auto">
          <a:xfrm>
            <a:off x="1295400" y="2014855"/>
            <a:ext cx="4890135" cy="22047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45235"/>
            <a:endParaRPr lang="en-US" sz="2400">
              <a:solidFill>
                <a:srgbClr val="FFFFFF"/>
              </a:solidFill>
            </a:endParaRPr>
          </a:p>
        </p:txBody>
      </p:sp>
      <p:grpSp>
        <p:nvGrpSpPr>
          <p:cNvPr id="37" name="Group 72"/>
          <p:cNvGrpSpPr/>
          <p:nvPr/>
        </p:nvGrpSpPr>
        <p:grpSpPr>
          <a:xfrm>
            <a:off x="1046480" y="2071370"/>
            <a:ext cx="4522471" cy="3464558"/>
            <a:chOff x="533400" y="1276351"/>
            <a:chExt cx="3391382" cy="1544795"/>
          </a:xfrm>
        </p:grpSpPr>
        <p:sp>
          <p:nvSpPr>
            <p:cNvPr id="38" name="TextBox 27"/>
            <p:cNvSpPr txBox="1"/>
            <p:nvPr/>
          </p:nvSpPr>
          <p:spPr>
            <a:xfrm>
              <a:off x="533400" y="1276351"/>
              <a:ext cx="762000" cy="589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45235"/>
              <a:r>
                <a:rPr lang="id-ID" sz="8000" spc="-400" dirty="0">
                  <a:solidFill>
                    <a:srgbClr val="FFFFFF"/>
                  </a:solidFill>
                  <a:latin typeface="Times New Roman" panose="02020603050405020304" charset="0"/>
                  <a:cs typeface="Times New Roman" panose="02020603050405020304" charset="0"/>
                </a:rPr>
                <a:t>0</a:t>
              </a:r>
              <a:endParaRPr lang="id-ID" sz="8000" spc="-4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39" name="Content Placeholder 2"/>
            <p:cNvSpPr txBox="1"/>
            <p:nvPr/>
          </p:nvSpPr>
          <p:spPr>
            <a:xfrm>
              <a:off x="1201010" y="1359593"/>
              <a:ext cx="2723772" cy="1461553"/>
            </a:xfrm>
            <a:prstGeom prst="rect">
              <a:avLst/>
            </a:prstGeom>
          </p:spPr>
          <p:txBody>
            <a:bodyPr vert="horz" lIns="121920" tIns="60960" rIns="121920" bIns="6096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Objective</a:t>
              </a:r>
              <a:endParaRPr lang="en-US" altLang="zh-CN" sz="1600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endParaRPr>
            </a:p>
            <a:p>
              <a:pPr marL="0" indent="0"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To build an interactive interface for conducting the entire analysis of the iris dataset</a:t>
              </a:r>
              <a:endParaRPr lang="en-US" altLang="zh-CN" sz="1600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endParaRPr>
            </a:p>
            <a:p>
              <a:pPr marL="0" indent="0"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To combine supervised learning (classification) and unsupervised learning (clustering) to extract data features</a:t>
              </a:r>
              <a:endParaRPr lang="en-US" altLang="zh-CN" sz="1600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endParaRPr>
            </a:p>
            <a:p>
              <a:pPr marL="0" indent="0"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To present the data distribution, model performance, and clustering results through visualization tools</a:t>
              </a:r>
              <a:endParaRPr lang="en-US" altLang="zh-CN" sz="1600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endParaRPr>
            </a:p>
          </p:txBody>
        </p:sp>
      </p:grpSp>
      <p:grpSp>
        <p:nvGrpSpPr>
          <p:cNvPr id="40" name="Group 73"/>
          <p:cNvGrpSpPr/>
          <p:nvPr/>
        </p:nvGrpSpPr>
        <p:grpSpPr>
          <a:xfrm>
            <a:off x="6673565" y="2071358"/>
            <a:ext cx="4572636" cy="2591435"/>
            <a:chOff x="533400" y="1276351"/>
            <a:chExt cx="3428882" cy="1942977"/>
          </a:xfrm>
        </p:grpSpPr>
        <p:sp>
          <p:nvSpPr>
            <p:cNvPr id="41" name="TextBox 30"/>
            <p:cNvSpPr txBox="1"/>
            <p:nvPr/>
          </p:nvSpPr>
          <p:spPr>
            <a:xfrm>
              <a:off x="533400" y="1276351"/>
              <a:ext cx="761868" cy="194297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defTabSz="1245235"/>
              <a:r>
                <a:rPr lang="en-US" sz="8000" spc="-400" dirty="0">
                  <a:solidFill>
                    <a:srgbClr val="FFFFFF"/>
                  </a:solidFill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sz="8000" spc="-4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2" name="Content Placeholder 2"/>
            <p:cNvSpPr txBox="1"/>
            <p:nvPr/>
          </p:nvSpPr>
          <p:spPr>
            <a:xfrm>
              <a:off x="1238604" y="1458222"/>
              <a:ext cx="2723678" cy="1454019"/>
            </a:xfrm>
            <a:prstGeom prst="rect">
              <a:avLst/>
            </a:prstGeom>
          </p:spPr>
          <p:txBody>
            <a:bodyPr vert="horz" lIns="121920" tIns="60960" rIns="121920" bIns="6096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Times New Roman" panose="02020603050405020304" charset="0"/>
                  <a:cs typeface="Times New Roman" panose="02020603050405020304" charset="0"/>
                </a:rPr>
                <a:t>Technical stack</a:t>
              </a:r>
              <a:endParaRPr lang="en-US" altLang="zh-CN" sz="16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  <a:p>
              <a:pPr marL="0" indent="0"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Times New Roman" panose="02020603050405020304" charset="0"/>
                  <a:cs typeface="Times New Roman" panose="02020603050405020304" charset="0"/>
                </a:rPr>
                <a:t>Languages/Libraries: Python, NumPy, Pandas, Matplotlib, Seaborn</a:t>
              </a:r>
              <a:endParaRPr lang="en-US" altLang="zh-CN" sz="16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  <a:p>
              <a:pPr marL="0" indent="0"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Times New Roman" panose="02020603050405020304" charset="0"/>
                  <a:cs typeface="Times New Roman" panose="02020603050405020304" charset="0"/>
                </a:rPr>
                <a:t>Machine learning: Scikit-learn (Random Forest, PCA, K-means)</a:t>
              </a:r>
              <a:endParaRPr lang="en-US" altLang="zh-CN" sz="16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  <a:p>
              <a:pPr marL="0" indent="0"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Times New Roman" panose="02020603050405020304" charset="0"/>
                  <a:cs typeface="Times New Roman" panose="02020603050405020304" charset="0"/>
                </a:rPr>
                <a:t>Interface: Tkinter (GUI development)</a:t>
              </a:r>
              <a:endParaRPr lang="en-US" altLang="zh-CN" sz="1600" dirty="0">
                <a:solidFill>
                  <a:srgbClr val="FFFFFF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2471938" y="617419"/>
            <a:ext cx="729488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System architecture and functional modules</a:t>
            </a:r>
            <a:endParaRPr lang="en-US" altLang="zh-CN" sz="266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V="1">
            <a:off x="1267999" y="878444"/>
            <a:ext cx="1184910" cy="571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9764941" y="884159"/>
            <a:ext cx="1205865" cy="16510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任意多边形 1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504223" y="3166456"/>
            <a:ext cx="2419771" cy="3687313"/>
          </a:xfrm>
          <a:custGeom>
            <a:avLst/>
            <a:gdLst>
              <a:gd name="T0" fmla="*/ 1028700 w 2419350"/>
              <a:gd name="T1" fmla="*/ 542925 h 3686175"/>
              <a:gd name="T2" fmla="*/ 819150 w 2419350"/>
              <a:gd name="T3" fmla="*/ 657225 h 3686175"/>
              <a:gd name="T4" fmla="*/ 1019175 w 2419350"/>
              <a:gd name="T5" fmla="*/ 0 h 3686175"/>
              <a:gd name="T6" fmla="*/ 1647825 w 2419350"/>
              <a:gd name="T7" fmla="*/ 190500 h 3686175"/>
              <a:gd name="T8" fmla="*/ 1485900 w 2419350"/>
              <a:gd name="T9" fmla="*/ 295275 h 3686175"/>
              <a:gd name="T10" fmla="*/ 2419350 w 2419350"/>
              <a:gd name="T11" fmla="*/ 2000250 h 3686175"/>
              <a:gd name="T12" fmla="*/ 1295400 w 2419350"/>
              <a:gd name="T13" fmla="*/ 3686175 h 3686175"/>
              <a:gd name="T14" fmla="*/ 0 w 2419350"/>
              <a:gd name="T15" fmla="*/ 3686175 h 3686175"/>
              <a:gd name="T16" fmla="*/ 2209800 w 2419350"/>
              <a:gd name="T17" fmla="*/ 2000250 h 3686175"/>
              <a:gd name="T18" fmla="*/ 1028700 w 2419350"/>
              <a:gd name="T19" fmla="*/ 542925 h 368617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419350"/>
              <a:gd name="T31" fmla="*/ 0 h 3686175"/>
              <a:gd name="T32" fmla="*/ 2419350 w 2419350"/>
              <a:gd name="T33" fmla="*/ 3686175 h 3686175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419350" h="3686175">
                <a:moveTo>
                  <a:pt x="1028700" y="542925"/>
                </a:moveTo>
                <a:lnTo>
                  <a:pt x="819150" y="657225"/>
                </a:lnTo>
                <a:lnTo>
                  <a:pt x="1019175" y="0"/>
                </a:lnTo>
                <a:lnTo>
                  <a:pt x="1647825" y="190500"/>
                </a:lnTo>
                <a:lnTo>
                  <a:pt x="1485900" y="295275"/>
                </a:lnTo>
                <a:lnTo>
                  <a:pt x="2419350" y="2000250"/>
                </a:lnTo>
                <a:lnTo>
                  <a:pt x="1295400" y="3686175"/>
                </a:lnTo>
                <a:lnTo>
                  <a:pt x="0" y="3686175"/>
                </a:lnTo>
                <a:lnTo>
                  <a:pt x="2209800" y="2000250"/>
                </a:lnTo>
                <a:lnTo>
                  <a:pt x="1028700" y="542925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/>
            <a:endParaRPr lang="zh-CN" altLang="zh-CN" sz="2400">
              <a:solidFill>
                <a:schemeClr val="bg1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5" name="任意多边形 14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799849" y="2556664"/>
            <a:ext cx="1324204" cy="4297101"/>
          </a:xfrm>
          <a:custGeom>
            <a:avLst/>
            <a:gdLst>
              <a:gd name="T0" fmla="*/ 1257300 w 1323975"/>
              <a:gd name="T1" fmla="*/ 352425 h 4295775"/>
              <a:gd name="T2" fmla="*/ 733425 w 1323975"/>
              <a:gd name="T3" fmla="*/ 0 h 4295775"/>
              <a:gd name="T4" fmla="*/ 352425 w 1323975"/>
              <a:gd name="T5" fmla="*/ 552450 h 4295775"/>
              <a:gd name="T6" fmla="*/ 542925 w 1323975"/>
              <a:gd name="T7" fmla="*/ 523875 h 4295775"/>
              <a:gd name="T8" fmla="*/ 1123950 w 1323975"/>
              <a:gd name="T9" fmla="*/ 2609850 h 4295775"/>
              <a:gd name="T10" fmla="*/ 0 w 1323975"/>
              <a:gd name="T11" fmla="*/ 4295775 h 4295775"/>
              <a:gd name="T12" fmla="*/ 1323975 w 1323975"/>
              <a:gd name="T13" fmla="*/ 4295775 h 4295775"/>
              <a:gd name="T14" fmla="*/ 1323975 w 1323975"/>
              <a:gd name="T15" fmla="*/ 2600325 h 4295775"/>
              <a:gd name="T16" fmla="*/ 1085850 w 1323975"/>
              <a:gd name="T17" fmla="*/ 390525 h 4295775"/>
              <a:gd name="T18" fmla="*/ 1257300 w 1323975"/>
              <a:gd name="T19" fmla="*/ 352425 h 429577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323975"/>
              <a:gd name="T31" fmla="*/ 0 h 4295775"/>
              <a:gd name="T32" fmla="*/ 1323975 w 1323975"/>
              <a:gd name="T33" fmla="*/ 4295775 h 4295775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323975" h="4295775">
                <a:moveTo>
                  <a:pt x="1257300" y="352425"/>
                </a:moveTo>
                <a:lnTo>
                  <a:pt x="733425" y="0"/>
                </a:lnTo>
                <a:lnTo>
                  <a:pt x="352425" y="552450"/>
                </a:lnTo>
                <a:lnTo>
                  <a:pt x="542925" y="523875"/>
                </a:lnTo>
                <a:lnTo>
                  <a:pt x="1123950" y="2609850"/>
                </a:lnTo>
                <a:lnTo>
                  <a:pt x="0" y="4295775"/>
                </a:lnTo>
                <a:lnTo>
                  <a:pt x="1323975" y="4295775"/>
                </a:lnTo>
                <a:lnTo>
                  <a:pt x="1323975" y="2600325"/>
                </a:lnTo>
                <a:lnTo>
                  <a:pt x="1085850" y="390525"/>
                </a:lnTo>
                <a:lnTo>
                  <a:pt x="1257300" y="352425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/>
            <a:endParaRPr lang="zh-CN" altLang="zh-CN" sz="2400">
              <a:solidFill>
                <a:schemeClr val="bg1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6" name="任意多边形 18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6324112" y="3166456"/>
            <a:ext cx="2419771" cy="3687313"/>
          </a:xfrm>
          <a:custGeom>
            <a:avLst/>
            <a:gdLst>
              <a:gd name="T0" fmla="*/ 1028700 w 2419350"/>
              <a:gd name="T1" fmla="*/ 542925 h 3686175"/>
              <a:gd name="T2" fmla="*/ 819150 w 2419350"/>
              <a:gd name="T3" fmla="*/ 657225 h 3686175"/>
              <a:gd name="T4" fmla="*/ 1019175 w 2419350"/>
              <a:gd name="T5" fmla="*/ 0 h 3686175"/>
              <a:gd name="T6" fmla="*/ 1647825 w 2419350"/>
              <a:gd name="T7" fmla="*/ 190500 h 3686175"/>
              <a:gd name="T8" fmla="*/ 1485900 w 2419350"/>
              <a:gd name="T9" fmla="*/ 295275 h 3686175"/>
              <a:gd name="T10" fmla="*/ 2419350 w 2419350"/>
              <a:gd name="T11" fmla="*/ 2000250 h 3686175"/>
              <a:gd name="T12" fmla="*/ 1295400 w 2419350"/>
              <a:gd name="T13" fmla="*/ 3686175 h 3686175"/>
              <a:gd name="T14" fmla="*/ 0 w 2419350"/>
              <a:gd name="T15" fmla="*/ 3686175 h 3686175"/>
              <a:gd name="T16" fmla="*/ 2209800 w 2419350"/>
              <a:gd name="T17" fmla="*/ 2000250 h 3686175"/>
              <a:gd name="T18" fmla="*/ 1028700 w 2419350"/>
              <a:gd name="T19" fmla="*/ 542925 h 368617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419350"/>
              <a:gd name="T31" fmla="*/ 0 h 3686175"/>
              <a:gd name="T32" fmla="*/ 2419350 w 2419350"/>
              <a:gd name="T33" fmla="*/ 3686175 h 3686175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419350" h="3686175">
                <a:moveTo>
                  <a:pt x="1028700" y="542925"/>
                </a:moveTo>
                <a:lnTo>
                  <a:pt x="819150" y="657225"/>
                </a:lnTo>
                <a:lnTo>
                  <a:pt x="1019175" y="0"/>
                </a:lnTo>
                <a:lnTo>
                  <a:pt x="1647825" y="190500"/>
                </a:lnTo>
                <a:lnTo>
                  <a:pt x="1485900" y="295275"/>
                </a:lnTo>
                <a:lnTo>
                  <a:pt x="2419350" y="2000250"/>
                </a:lnTo>
                <a:lnTo>
                  <a:pt x="1295400" y="3686175"/>
                </a:lnTo>
                <a:lnTo>
                  <a:pt x="0" y="3686175"/>
                </a:lnTo>
                <a:lnTo>
                  <a:pt x="2209800" y="2000250"/>
                </a:lnTo>
                <a:lnTo>
                  <a:pt x="1028700" y="542925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/>
            <a:endParaRPr lang="zh-CN" altLang="zh-CN" sz="2400">
              <a:solidFill>
                <a:schemeClr val="bg1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7" name="任意多边形 19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6124054" y="2556664"/>
            <a:ext cx="1324204" cy="4297101"/>
          </a:xfrm>
          <a:custGeom>
            <a:avLst/>
            <a:gdLst>
              <a:gd name="T0" fmla="*/ 1257300 w 1323975"/>
              <a:gd name="T1" fmla="*/ 352425 h 4295775"/>
              <a:gd name="T2" fmla="*/ 733425 w 1323975"/>
              <a:gd name="T3" fmla="*/ 0 h 4295775"/>
              <a:gd name="T4" fmla="*/ 352425 w 1323975"/>
              <a:gd name="T5" fmla="*/ 552450 h 4295775"/>
              <a:gd name="T6" fmla="*/ 542925 w 1323975"/>
              <a:gd name="T7" fmla="*/ 523875 h 4295775"/>
              <a:gd name="T8" fmla="*/ 1123950 w 1323975"/>
              <a:gd name="T9" fmla="*/ 2609850 h 4295775"/>
              <a:gd name="T10" fmla="*/ 0 w 1323975"/>
              <a:gd name="T11" fmla="*/ 4295775 h 4295775"/>
              <a:gd name="T12" fmla="*/ 1323975 w 1323975"/>
              <a:gd name="T13" fmla="*/ 4295775 h 4295775"/>
              <a:gd name="T14" fmla="*/ 1323975 w 1323975"/>
              <a:gd name="T15" fmla="*/ 2600325 h 4295775"/>
              <a:gd name="T16" fmla="*/ 1085850 w 1323975"/>
              <a:gd name="T17" fmla="*/ 390525 h 4295775"/>
              <a:gd name="T18" fmla="*/ 1257300 w 1323975"/>
              <a:gd name="T19" fmla="*/ 352425 h 429577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323975"/>
              <a:gd name="T31" fmla="*/ 0 h 4295775"/>
              <a:gd name="T32" fmla="*/ 1323975 w 1323975"/>
              <a:gd name="T33" fmla="*/ 4295775 h 4295775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323975" h="4295775">
                <a:moveTo>
                  <a:pt x="1257300" y="352425"/>
                </a:moveTo>
                <a:lnTo>
                  <a:pt x="733425" y="0"/>
                </a:lnTo>
                <a:lnTo>
                  <a:pt x="352425" y="552450"/>
                </a:lnTo>
                <a:lnTo>
                  <a:pt x="542925" y="523875"/>
                </a:lnTo>
                <a:lnTo>
                  <a:pt x="1123950" y="2609850"/>
                </a:lnTo>
                <a:lnTo>
                  <a:pt x="0" y="4295775"/>
                </a:lnTo>
                <a:lnTo>
                  <a:pt x="1323975" y="4295775"/>
                </a:lnTo>
                <a:lnTo>
                  <a:pt x="1323975" y="2600325"/>
                </a:lnTo>
                <a:lnTo>
                  <a:pt x="1085850" y="390525"/>
                </a:lnTo>
                <a:lnTo>
                  <a:pt x="1257300" y="352425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/>
            <a:endParaRPr lang="zh-CN" altLang="zh-CN" sz="2400">
              <a:solidFill>
                <a:schemeClr val="bg1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38" name="组合 20"/>
          <p:cNvGrpSpPr/>
          <p:nvPr>
            <p:custDataLst>
              <p:tags r:id="rId5"/>
            </p:custDataLst>
          </p:nvPr>
        </p:nvGrpSpPr>
        <p:grpSpPr bwMode="auto">
          <a:xfrm>
            <a:off x="4299698" y="6399600"/>
            <a:ext cx="466807" cy="354123"/>
            <a:chOff x="0" y="0"/>
            <a:chExt cx="509646" cy="387231"/>
          </a:xfrm>
        </p:grpSpPr>
        <p:sp>
          <p:nvSpPr>
            <p:cNvPr id="39" name="Freeform 20"/>
            <p:cNvSpPr>
              <a:spLocks noEditPoints="1"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0" y="51839"/>
              <a:ext cx="337890" cy="335392"/>
            </a:xfrm>
            <a:custGeom>
              <a:avLst/>
              <a:gdLst>
                <a:gd name="T0" fmla="*/ 229 w 229"/>
                <a:gd name="T1" fmla="*/ 128 h 227"/>
                <a:gd name="T2" fmla="*/ 229 w 229"/>
                <a:gd name="T3" fmla="*/ 98 h 227"/>
                <a:gd name="T4" fmla="*/ 206 w 229"/>
                <a:gd name="T5" fmla="*/ 93 h 227"/>
                <a:gd name="T6" fmla="*/ 200 w 229"/>
                <a:gd name="T7" fmla="*/ 76 h 227"/>
                <a:gd name="T8" fmla="*/ 216 w 229"/>
                <a:gd name="T9" fmla="*/ 58 h 227"/>
                <a:gd name="T10" fmla="*/ 198 w 229"/>
                <a:gd name="T11" fmla="*/ 34 h 227"/>
                <a:gd name="T12" fmla="*/ 176 w 229"/>
                <a:gd name="T13" fmla="*/ 44 h 227"/>
                <a:gd name="T14" fmla="*/ 161 w 229"/>
                <a:gd name="T15" fmla="*/ 33 h 227"/>
                <a:gd name="T16" fmla="*/ 164 w 229"/>
                <a:gd name="T17" fmla="*/ 9 h 227"/>
                <a:gd name="T18" fmla="*/ 135 w 229"/>
                <a:gd name="T19" fmla="*/ 0 h 227"/>
                <a:gd name="T20" fmla="*/ 123 w 229"/>
                <a:gd name="T21" fmla="*/ 20 h 227"/>
                <a:gd name="T22" fmla="*/ 114 w 229"/>
                <a:gd name="T23" fmla="*/ 20 h 227"/>
                <a:gd name="T24" fmla="*/ 105 w 229"/>
                <a:gd name="T25" fmla="*/ 20 h 227"/>
                <a:gd name="T26" fmla="*/ 93 w 229"/>
                <a:gd name="T27" fmla="*/ 0 h 227"/>
                <a:gd name="T28" fmla="*/ 65 w 229"/>
                <a:gd name="T29" fmla="*/ 9 h 227"/>
                <a:gd name="T30" fmla="*/ 67 w 229"/>
                <a:gd name="T31" fmla="*/ 33 h 227"/>
                <a:gd name="T32" fmla="*/ 52 w 229"/>
                <a:gd name="T33" fmla="*/ 44 h 227"/>
                <a:gd name="T34" fmla="*/ 30 w 229"/>
                <a:gd name="T35" fmla="*/ 34 h 227"/>
                <a:gd name="T36" fmla="*/ 13 w 229"/>
                <a:gd name="T37" fmla="*/ 58 h 227"/>
                <a:gd name="T38" fmla="*/ 29 w 229"/>
                <a:gd name="T39" fmla="*/ 76 h 227"/>
                <a:gd name="T40" fmla="*/ 23 w 229"/>
                <a:gd name="T41" fmla="*/ 94 h 227"/>
                <a:gd name="T42" fmla="*/ 0 w 229"/>
                <a:gd name="T43" fmla="*/ 98 h 227"/>
                <a:gd name="T44" fmla="*/ 0 w 229"/>
                <a:gd name="T45" fmla="*/ 128 h 227"/>
                <a:gd name="T46" fmla="*/ 23 w 229"/>
                <a:gd name="T47" fmla="*/ 133 h 227"/>
                <a:gd name="T48" fmla="*/ 29 w 229"/>
                <a:gd name="T49" fmla="*/ 151 h 227"/>
                <a:gd name="T50" fmla="*/ 13 w 229"/>
                <a:gd name="T51" fmla="*/ 169 h 227"/>
                <a:gd name="T52" fmla="*/ 31 w 229"/>
                <a:gd name="T53" fmla="*/ 193 h 227"/>
                <a:gd name="T54" fmla="*/ 52 w 229"/>
                <a:gd name="T55" fmla="*/ 183 h 227"/>
                <a:gd name="T56" fmla="*/ 67 w 229"/>
                <a:gd name="T57" fmla="*/ 194 h 227"/>
                <a:gd name="T58" fmla="*/ 65 w 229"/>
                <a:gd name="T59" fmla="*/ 218 h 227"/>
                <a:gd name="T60" fmla="*/ 93 w 229"/>
                <a:gd name="T61" fmla="*/ 227 h 227"/>
                <a:gd name="T62" fmla="*/ 105 w 229"/>
                <a:gd name="T63" fmla="*/ 206 h 227"/>
                <a:gd name="T64" fmla="*/ 114 w 229"/>
                <a:gd name="T65" fmla="*/ 207 h 227"/>
                <a:gd name="T66" fmla="*/ 124 w 229"/>
                <a:gd name="T67" fmla="*/ 206 h 227"/>
                <a:gd name="T68" fmla="*/ 135 w 229"/>
                <a:gd name="T69" fmla="*/ 227 h 227"/>
                <a:gd name="T70" fmla="*/ 164 w 229"/>
                <a:gd name="T71" fmla="*/ 217 h 227"/>
                <a:gd name="T72" fmla="*/ 161 w 229"/>
                <a:gd name="T73" fmla="*/ 194 h 227"/>
                <a:gd name="T74" fmla="*/ 176 w 229"/>
                <a:gd name="T75" fmla="*/ 183 h 227"/>
                <a:gd name="T76" fmla="*/ 198 w 229"/>
                <a:gd name="T77" fmla="*/ 193 h 227"/>
                <a:gd name="T78" fmla="*/ 216 w 229"/>
                <a:gd name="T79" fmla="*/ 168 h 227"/>
                <a:gd name="T80" fmla="*/ 200 w 229"/>
                <a:gd name="T81" fmla="*/ 151 h 227"/>
                <a:gd name="T82" fmla="*/ 206 w 229"/>
                <a:gd name="T83" fmla="*/ 133 h 227"/>
                <a:gd name="T84" fmla="*/ 229 w 229"/>
                <a:gd name="T85" fmla="*/ 128 h 227"/>
                <a:gd name="T86" fmla="*/ 114 w 229"/>
                <a:gd name="T87" fmla="*/ 180 h 227"/>
                <a:gd name="T88" fmla="*/ 47 w 229"/>
                <a:gd name="T89" fmla="*/ 113 h 227"/>
                <a:gd name="T90" fmla="*/ 114 w 229"/>
                <a:gd name="T91" fmla="*/ 46 h 227"/>
                <a:gd name="T92" fmla="*/ 181 w 229"/>
                <a:gd name="T93" fmla="*/ 113 h 227"/>
                <a:gd name="T94" fmla="*/ 114 w 229"/>
                <a:gd name="T95" fmla="*/ 180 h 22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29"/>
                <a:gd name="T145" fmla="*/ 0 h 227"/>
                <a:gd name="T146" fmla="*/ 229 w 229"/>
                <a:gd name="T147" fmla="*/ 227 h 227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40" name="Freeform 21"/>
            <p:cNvSpPr>
              <a:spLocks noEditPoints="1"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309785" y="0"/>
              <a:ext cx="199861" cy="199861"/>
            </a:xfrm>
            <a:custGeom>
              <a:avLst/>
              <a:gdLst>
                <a:gd name="T0" fmla="*/ 135 w 135"/>
                <a:gd name="T1" fmla="*/ 76 h 135"/>
                <a:gd name="T2" fmla="*/ 135 w 135"/>
                <a:gd name="T3" fmla="*/ 58 h 135"/>
                <a:gd name="T4" fmla="*/ 122 w 135"/>
                <a:gd name="T5" fmla="*/ 55 h 135"/>
                <a:gd name="T6" fmla="*/ 118 w 135"/>
                <a:gd name="T7" fmla="*/ 45 h 135"/>
                <a:gd name="T8" fmla="*/ 128 w 135"/>
                <a:gd name="T9" fmla="*/ 34 h 135"/>
                <a:gd name="T10" fmla="*/ 117 w 135"/>
                <a:gd name="T11" fmla="*/ 20 h 135"/>
                <a:gd name="T12" fmla="*/ 104 w 135"/>
                <a:gd name="T13" fmla="*/ 26 h 135"/>
                <a:gd name="T14" fmla="*/ 96 w 135"/>
                <a:gd name="T15" fmla="*/ 19 h 135"/>
                <a:gd name="T16" fmla="*/ 97 w 135"/>
                <a:gd name="T17" fmla="*/ 5 h 135"/>
                <a:gd name="T18" fmla="*/ 80 w 135"/>
                <a:gd name="T19" fmla="*/ 0 h 135"/>
                <a:gd name="T20" fmla="*/ 73 w 135"/>
                <a:gd name="T21" fmla="*/ 12 h 135"/>
                <a:gd name="T22" fmla="*/ 67 w 135"/>
                <a:gd name="T23" fmla="*/ 12 h 135"/>
                <a:gd name="T24" fmla="*/ 62 w 135"/>
                <a:gd name="T25" fmla="*/ 12 h 135"/>
                <a:gd name="T26" fmla="*/ 55 w 135"/>
                <a:gd name="T27" fmla="*/ 0 h 135"/>
                <a:gd name="T28" fmla="*/ 38 w 135"/>
                <a:gd name="T29" fmla="*/ 5 h 135"/>
                <a:gd name="T30" fmla="*/ 39 w 135"/>
                <a:gd name="T31" fmla="*/ 19 h 135"/>
                <a:gd name="T32" fmla="*/ 30 w 135"/>
                <a:gd name="T33" fmla="*/ 26 h 135"/>
                <a:gd name="T34" fmla="*/ 18 w 135"/>
                <a:gd name="T35" fmla="*/ 20 h 135"/>
                <a:gd name="T36" fmla="*/ 7 w 135"/>
                <a:gd name="T37" fmla="*/ 34 h 135"/>
                <a:gd name="T38" fmla="*/ 17 w 135"/>
                <a:gd name="T39" fmla="*/ 45 h 135"/>
                <a:gd name="T40" fmla="*/ 13 w 135"/>
                <a:gd name="T41" fmla="*/ 55 h 135"/>
                <a:gd name="T42" fmla="*/ 0 w 135"/>
                <a:gd name="T43" fmla="*/ 58 h 135"/>
                <a:gd name="T44" fmla="*/ 0 w 135"/>
                <a:gd name="T45" fmla="*/ 76 h 135"/>
                <a:gd name="T46" fmla="*/ 13 w 135"/>
                <a:gd name="T47" fmla="*/ 79 h 135"/>
                <a:gd name="T48" fmla="*/ 17 w 135"/>
                <a:gd name="T49" fmla="*/ 90 h 135"/>
                <a:gd name="T50" fmla="*/ 7 w 135"/>
                <a:gd name="T51" fmla="*/ 100 h 135"/>
                <a:gd name="T52" fmla="*/ 18 w 135"/>
                <a:gd name="T53" fmla="*/ 114 h 135"/>
                <a:gd name="T54" fmla="*/ 31 w 135"/>
                <a:gd name="T55" fmla="*/ 109 h 135"/>
                <a:gd name="T56" fmla="*/ 39 w 135"/>
                <a:gd name="T57" fmla="*/ 115 h 135"/>
                <a:gd name="T58" fmla="*/ 38 w 135"/>
                <a:gd name="T59" fmla="*/ 129 h 135"/>
                <a:gd name="T60" fmla="*/ 55 w 135"/>
                <a:gd name="T61" fmla="*/ 135 h 135"/>
                <a:gd name="T62" fmla="*/ 62 w 135"/>
                <a:gd name="T63" fmla="*/ 122 h 135"/>
                <a:gd name="T64" fmla="*/ 68 w 135"/>
                <a:gd name="T65" fmla="*/ 123 h 135"/>
                <a:gd name="T66" fmla="*/ 73 w 135"/>
                <a:gd name="T67" fmla="*/ 122 h 135"/>
                <a:gd name="T68" fmla="*/ 80 w 135"/>
                <a:gd name="T69" fmla="*/ 135 h 135"/>
                <a:gd name="T70" fmla="*/ 97 w 135"/>
                <a:gd name="T71" fmla="*/ 129 h 135"/>
                <a:gd name="T72" fmla="*/ 96 w 135"/>
                <a:gd name="T73" fmla="*/ 115 h 135"/>
                <a:gd name="T74" fmla="*/ 104 w 135"/>
                <a:gd name="T75" fmla="*/ 109 h 135"/>
                <a:gd name="T76" fmla="*/ 117 w 135"/>
                <a:gd name="T77" fmla="*/ 114 h 135"/>
                <a:gd name="T78" fmla="*/ 128 w 135"/>
                <a:gd name="T79" fmla="*/ 100 h 135"/>
                <a:gd name="T80" fmla="*/ 118 w 135"/>
                <a:gd name="T81" fmla="*/ 89 h 135"/>
                <a:gd name="T82" fmla="*/ 122 w 135"/>
                <a:gd name="T83" fmla="*/ 79 h 135"/>
                <a:gd name="T84" fmla="*/ 135 w 135"/>
                <a:gd name="T85" fmla="*/ 76 h 135"/>
                <a:gd name="T86" fmla="*/ 67 w 135"/>
                <a:gd name="T87" fmla="*/ 107 h 135"/>
                <a:gd name="T88" fmla="*/ 28 w 135"/>
                <a:gd name="T89" fmla="*/ 67 h 135"/>
                <a:gd name="T90" fmla="*/ 67 w 135"/>
                <a:gd name="T91" fmla="*/ 27 h 135"/>
                <a:gd name="T92" fmla="*/ 107 w 135"/>
                <a:gd name="T93" fmla="*/ 67 h 135"/>
                <a:gd name="T94" fmla="*/ 67 w 135"/>
                <a:gd name="T95" fmla="*/ 107 h 135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35"/>
                <a:gd name="T145" fmla="*/ 0 h 135"/>
                <a:gd name="T146" fmla="*/ 135 w 135"/>
                <a:gd name="T147" fmla="*/ 135 h 135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41" name="组合 23"/>
          <p:cNvGrpSpPr/>
          <p:nvPr>
            <p:custDataLst>
              <p:tags r:id="rId8"/>
            </p:custDataLst>
          </p:nvPr>
        </p:nvGrpSpPr>
        <p:grpSpPr bwMode="auto">
          <a:xfrm>
            <a:off x="7692775" y="6405952"/>
            <a:ext cx="339784" cy="335067"/>
            <a:chOff x="0" y="0"/>
            <a:chExt cx="453105" cy="448433"/>
          </a:xfrm>
          <a:solidFill>
            <a:schemeClr val="bg1"/>
          </a:solidFill>
        </p:grpSpPr>
        <p:sp>
          <p:nvSpPr>
            <p:cNvPr id="42" name="Freeform 136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0" y="251309"/>
              <a:ext cx="453105" cy="197124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5"/>
                <a:gd name="T31" fmla="*/ 0 h 89"/>
                <a:gd name="T32" fmla="*/ 205 w 205"/>
                <a:gd name="T33" fmla="*/ 89 h 8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43" name="Freeform 137"/>
            <p:cNvSpPr>
              <a:spLocks noEditPoints="1"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0" y="0"/>
              <a:ext cx="453105" cy="260652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05"/>
                <a:gd name="T97" fmla="*/ 0 h 118"/>
                <a:gd name="T98" fmla="*/ 205 w 205"/>
                <a:gd name="T99" fmla="*/ 118 h 118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44" name="组合 26"/>
          <p:cNvGrpSpPr/>
          <p:nvPr>
            <p:custDataLst>
              <p:tags r:id="rId11"/>
            </p:custDataLst>
          </p:nvPr>
        </p:nvGrpSpPr>
        <p:grpSpPr bwMode="auto">
          <a:xfrm>
            <a:off x="5403202" y="6420246"/>
            <a:ext cx="349311" cy="333477"/>
            <a:chOff x="0" y="0"/>
            <a:chExt cx="2438400" cy="2332038"/>
          </a:xfrm>
          <a:solidFill>
            <a:schemeClr val="bg1"/>
          </a:solidFill>
        </p:grpSpPr>
        <p:sp>
          <p:nvSpPr>
            <p:cNvPr id="45" name="Freeform 25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46" name="任意多边形 28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00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47" name="组合 31"/>
          <p:cNvGrpSpPr/>
          <p:nvPr>
            <p:custDataLst>
              <p:tags r:id="rId14"/>
            </p:custDataLst>
          </p:nvPr>
        </p:nvGrpSpPr>
        <p:grpSpPr bwMode="auto">
          <a:xfrm>
            <a:off x="6527348" y="6351960"/>
            <a:ext cx="303264" cy="389059"/>
            <a:chOff x="0" y="0"/>
            <a:chExt cx="563562" cy="720725"/>
          </a:xfrm>
        </p:grpSpPr>
        <p:sp>
          <p:nvSpPr>
            <p:cNvPr id="48" name="Freeform 32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209550" y="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321"/>
                <a:gd name="T23" fmla="*/ 64 w 64"/>
                <a:gd name="T24" fmla="*/ 321 h 32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40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49" name="Freeform 33"/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0" y="43973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3"/>
                <a:gd name="T22" fmla="*/ 0 h 125"/>
                <a:gd name="T23" fmla="*/ 63 w 63"/>
                <a:gd name="T24" fmla="*/ 125 h 12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40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50" name="Freeform 34"/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420687" y="23177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218"/>
                <a:gd name="T23" fmla="*/ 64 w 64"/>
                <a:gd name="T24" fmla="*/ 218 h 21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2400">
                <a:solidFill>
                  <a:schemeClr val="bg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51" name="文本框 20"/>
          <p:cNvSpPr txBox="1"/>
          <p:nvPr>
            <p:custDataLst>
              <p:tags r:id="rId18"/>
            </p:custDataLst>
          </p:nvPr>
        </p:nvSpPr>
        <p:spPr>
          <a:xfrm>
            <a:off x="1480820" y="3515995"/>
            <a:ext cx="2402205" cy="905510"/>
          </a:xfrm>
          <a:prstGeom prst="rect">
            <a:avLst/>
          </a:prstGeom>
          <a:noFill/>
        </p:spPr>
        <p:txBody>
          <a:bodyPr wrap="square" lIns="91432" tIns="45715" rIns="91432" bIns="45715">
            <a:spAutoFit/>
          </a:bodyPr>
          <a:lstStyle/>
          <a:p>
            <a:pPr algn="r" defTabSz="914400"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Data loading and preprocessing</a:t>
            </a:r>
            <a:endParaRPr lang="en-US" altLang="zh-CN" sz="20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  <a:p>
            <a:pPr algn="r" defTabSz="914400">
              <a:defRPr/>
            </a:pPr>
            <a:endParaRPr lang="zh-CN" altLang="en-US" sz="2000" b="1" baseline="-30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52" name="文本框 21"/>
          <p:cNvSpPr txBox="1"/>
          <p:nvPr>
            <p:custDataLst>
              <p:tags r:id="rId19"/>
            </p:custDataLst>
          </p:nvPr>
        </p:nvSpPr>
        <p:spPr>
          <a:xfrm>
            <a:off x="1298977" y="4542075"/>
            <a:ext cx="2660164" cy="1445895"/>
          </a:xfrm>
          <a:prstGeom prst="rect">
            <a:avLst/>
          </a:prstGeom>
          <a:noFill/>
        </p:spPr>
        <p:txBody>
          <a:bodyPr wrap="square" lIns="91432" tIns="45715" rIns="91432" bIns="45715">
            <a:spAutoFit/>
          </a:bodyPr>
          <a:lstStyle/>
          <a:p>
            <a:pPr algn="ctr" defTabSz="914400">
              <a:lnSpc>
                <a:spcPct val="120000"/>
              </a:lnSpc>
              <a:defRPr/>
            </a:pP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Automatically obtain the UCI Iris dataset</a:t>
            </a:r>
            <a:endParaRPr lang="en-US" altLang="zh-CN" sz="1465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  <a:p>
            <a:pPr algn="ctr" defTabSz="914400">
              <a:lnSpc>
                <a:spcPct val="120000"/>
              </a:lnSpc>
              <a:defRPr/>
            </a:pP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Label encoding (categories </a:t>
            </a:r>
            <a:r>
              <a:rPr lang="en-US" altLang="en-US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→</a:t>
            </a: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 numbers), feature standardization (Z-score)</a:t>
            </a:r>
            <a:endParaRPr lang="en-US" altLang="zh-CN" sz="1465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</p:txBody>
      </p:sp>
      <p:sp>
        <p:nvSpPr>
          <p:cNvPr id="53" name="文本框 20"/>
          <p:cNvSpPr txBox="1"/>
          <p:nvPr>
            <p:custDataLst>
              <p:tags r:id="rId20"/>
            </p:custDataLst>
          </p:nvPr>
        </p:nvSpPr>
        <p:spPr>
          <a:xfrm>
            <a:off x="1052195" y="1374775"/>
            <a:ext cx="4479290" cy="534035"/>
          </a:xfrm>
          <a:prstGeom prst="rect">
            <a:avLst/>
          </a:prstGeom>
          <a:noFill/>
        </p:spPr>
        <p:txBody>
          <a:bodyPr lIns="91432" tIns="45715" rIns="91432" bIns="45715">
            <a:noAutofit/>
          </a:bodyPr>
          <a:lstStyle/>
          <a:p>
            <a:pPr algn="ctr" defTabSz="914400">
              <a:lnSpc>
                <a:spcPct val="120000"/>
              </a:lnSpc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Interactive parameter setting</a:t>
            </a:r>
            <a:endParaRPr lang="en-US" altLang="zh-CN" sz="2000" b="1" baseline="-30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</p:txBody>
      </p:sp>
      <p:sp>
        <p:nvSpPr>
          <p:cNvPr id="54" name="文本框 21"/>
          <p:cNvSpPr txBox="1"/>
          <p:nvPr>
            <p:custDataLst>
              <p:tags r:id="rId21"/>
            </p:custDataLst>
          </p:nvPr>
        </p:nvSpPr>
        <p:spPr>
          <a:xfrm>
            <a:off x="2546309" y="1909101"/>
            <a:ext cx="2660164" cy="903605"/>
          </a:xfrm>
          <a:prstGeom prst="rect">
            <a:avLst/>
          </a:prstGeom>
          <a:noFill/>
        </p:spPr>
        <p:txBody>
          <a:bodyPr wrap="square" lIns="91432" tIns="45715" rIns="91432" bIns="45715">
            <a:spAutoFit/>
          </a:bodyPr>
          <a:lstStyle/>
          <a:p>
            <a:pPr algn="ctr" defTabSz="914400">
              <a:lnSpc>
                <a:spcPct val="120000"/>
              </a:lnSpc>
              <a:defRPr/>
            </a:pP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Supports dynamic adjustment of test set ratio, random seed, model hyperparameters, etc.</a:t>
            </a:r>
            <a:endParaRPr lang="en-US" altLang="zh-CN" sz="1465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</p:txBody>
      </p:sp>
      <p:sp>
        <p:nvSpPr>
          <p:cNvPr id="55" name="文本框 20"/>
          <p:cNvSpPr txBox="1"/>
          <p:nvPr>
            <p:custDataLst>
              <p:tags r:id="rId22"/>
            </p:custDataLst>
          </p:nvPr>
        </p:nvSpPr>
        <p:spPr>
          <a:xfrm>
            <a:off x="7764145" y="1282065"/>
            <a:ext cx="3664585" cy="459105"/>
          </a:xfrm>
          <a:prstGeom prst="rect">
            <a:avLst/>
          </a:prstGeom>
          <a:noFill/>
        </p:spPr>
        <p:txBody>
          <a:bodyPr wrap="square" lIns="91432" tIns="45715" rIns="91432" bIns="45715">
            <a:spAutoFit/>
          </a:bodyPr>
          <a:lstStyle/>
          <a:p>
            <a:pPr algn="ctr" defTabSz="914400">
              <a:lnSpc>
                <a:spcPct val="120000"/>
              </a:lnSpc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Multidimensional analysis </a:t>
            </a:r>
            <a:endParaRPr lang="zh-CN" altLang="en-US" sz="2000" b="1" baseline="-30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56" name="文本框 21"/>
          <p:cNvSpPr txBox="1"/>
          <p:nvPr>
            <p:custDataLst>
              <p:tags r:id="rId23"/>
            </p:custDataLst>
          </p:nvPr>
        </p:nvSpPr>
        <p:spPr>
          <a:xfrm>
            <a:off x="7693025" y="1829435"/>
            <a:ext cx="4373880" cy="1717040"/>
          </a:xfrm>
          <a:prstGeom prst="rect">
            <a:avLst/>
          </a:prstGeom>
          <a:noFill/>
        </p:spPr>
        <p:txBody>
          <a:bodyPr wrap="square" lIns="91432" tIns="45715" rIns="91432" bIns="45715">
            <a:spAutoFit/>
          </a:bodyPr>
          <a:lstStyle/>
          <a:p>
            <a:pPr algn="ctr" defTabSz="914400">
              <a:lnSpc>
                <a:spcPct val="120000"/>
              </a:lnSpc>
              <a:defRPr/>
            </a:pP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 </a:t>
            </a: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Exploratory Data Analysis </a:t>
            </a: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(EDA): Feature Relationship Matrix, Correlation Heatmap</a:t>
            </a:r>
            <a:endParaRPr lang="en-US" altLang="zh-CN" sz="1465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  <a:p>
            <a:pPr algn="ctr" defTabSz="914400">
              <a:lnSpc>
                <a:spcPct val="120000"/>
              </a:lnSpc>
              <a:defRPr/>
            </a:pP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Supervised Learning: Random Forest Classification (GridSearchCV for Parameter Tuning)</a:t>
            </a:r>
            <a:endParaRPr lang="en-US" altLang="zh-CN" sz="1465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  <a:p>
            <a:pPr algn="ctr" defTabSz="914400">
              <a:lnSpc>
                <a:spcPct val="120000"/>
              </a:lnSpc>
              <a:defRPr/>
            </a:pP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Unsupervised Learning: K-means Clustering (Optimal Cluster Number determined by Elbow Rule)</a:t>
            </a:r>
            <a:endParaRPr lang="en-US" altLang="zh-CN" sz="1465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</p:txBody>
      </p:sp>
      <p:sp>
        <p:nvSpPr>
          <p:cNvPr id="57" name="文本框 20"/>
          <p:cNvSpPr txBox="1"/>
          <p:nvPr>
            <p:custDataLst>
              <p:tags r:id="rId24"/>
            </p:custDataLst>
          </p:nvPr>
        </p:nvSpPr>
        <p:spPr>
          <a:xfrm>
            <a:off x="8136255" y="3961130"/>
            <a:ext cx="3125470" cy="459105"/>
          </a:xfrm>
          <a:prstGeom prst="rect">
            <a:avLst/>
          </a:prstGeom>
          <a:noFill/>
        </p:spPr>
        <p:txBody>
          <a:bodyPr wrap="square" lIns="91432" tIns="45715" rIns="91432" bIns="45715">
            <a:spAutoFit/>
          </a:bodyPr>
          <a:lstStyle/>
          <a:p>
            <a:pPr algn="ctr" defTabSz="914400">
              <a:lnSpc>
                <a:spcPct val="120000"/>
              </a:lnSpc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Result visualization</a:t>
            </a:r>
            <a:endParaRPr lang="en-US" altLang="zh-CN" sz="2000" b="1" baseline="-30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</p:txBody>
      </p:sp>
      <p:sp>
        <p:nvSpPr>
          <p:cNvPr id="58" name="文本框 21"/>
          <p:cNvSpPr txBox="1"/>
          <p:nvPr>
            <p:custDataLst>
              <p:tags r:id="rId25"/>
            </p:custDataLst>
          </p:nvPr>
        </p:nvSpPr>
        <p:spPr>
          <a:xfrm>
            <a:off x="8136255" y="4420235"/>
            <a:ext cx="3567430" cy="1445895"/>
          </a:xfrm>
          <a:prstGeom prst="rect">
            <a:avLst/>
          </a:prstGeom>
          <a:noFill/>
        </p:spPr>
        <p:txBody>
          <a:bodyPr wrap="square" lIns="91432" tIns="45715" rIns="91432" bIns="45715">
            <a:spAutoFit/>
          </a:bodyPr>
          <a:lstStyle/>
          <a:p>
            <a:pPr algn="ctr" defTabSz="914400">
              <a:lnSpc>
                <a:spcPct val="120000"/>
              </a:lnSpc>
              <a:defRPr/>
            </a:pP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4 main tabs (Data Overview, EDA, Model Results, Cluster Analysis)</a:t>
            </a:r>
            <a:endParaRPr lang="en-US" altLang="zh-CN" sz="1465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  <a:p>
            <a:pPr algn="ctr" defTabSz="914400">
              <a:lnSpc>
                <a:spcPct val="120000"/>
              </a:lnSpc>
              <a:defRPr/>
            </a:pPr>
            <a:r>
              <a:rPr lang="en-US" altLang="zh-CN" sz="1465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Including confusion matrix, feature importance, ROC curve, cluster distribution, etc. 10 + charts</a:t>
            </a:r>
            <a:endParaRPr lang="en-US" altLang="zh-CN" sz="1465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3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3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3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3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3715586" y="617419"/>
            <a:ext cx="480758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Data Overview and Preprocessing</a:t>
            </a:r>
            <a:endParaRPr lang="en-US" altLang="zh-CN" sz="2665" dirty="0">
              <a:solidFill>
                <a:srgbClr val="FFFFFF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cxnSp>
        <p:nvCxnSpPr>
          <p:cNvPr id="23" name="直接连接符 22"/>
          <p:cNvCxnSpPr>
            <a:endCxn id="21" idx="1"/>
          </p:cNvCxnSpPr>
          <p:nvPr/>
        </p:nvCxnSpPr>
        <p:spPr>
          <a:xfrm flipV="1">
            <a:off x="1687099" y="868284"/>
            <a:ext cx="2028190" cy="1587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8600986" y="884159"/>
            <a:ext cx="2369820" cy="2095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956310" y="4180840"/>
          <a:ext cx="10090785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3595"/>
                <a:gridCol w="3363595"/>
                <a:gridCol w="3363595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Feature name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Type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Description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Length of the calyx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Numeric type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Unit: cm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The width of the calyx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Numeric type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Unit: cm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Petal length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Numeric type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Unit: cm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Petal width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Numeric type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Unit: cm</a:t>
                      </a:r>
                      <a:endParaRPr lang="en-US" altLang="zh-CN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Category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Classification type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3 types (Mountain Iris, Variegated Iris, Virginia Iris)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55" y="1511300"/>
            <a:ext cx="7482205" cy="2162175"/>
          </a:xfrm>
          <a:prstGeom prst="rect">
            <a:avLst/>
          </a:prstGeom>
        </p:spPr>
      </p:pic>
      <p:sp>
        <p:nvSpPr>
          <p:cNvPr id="54" name="Text Placeholder 33"/>
          <p:cNvSpPr txBox="1"/>
          <p:nvPr/>
        </p:nvSpPr>
        <p:spPr>
          <a:xfrm>
            <a:off x="879911" y="1118580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Preprocessing procedure</a:t>
            </a:r>
            <a:endParaRPr lang="en-US" altLang="zh-CN" sz="20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Text Placeholder 33"/>
          <p:cNvSpPr txBox="1"/>
          <p:nvPr/>
        </p:nvSpPr>
        <p:spPr>
          <a:xfrm>
            <a:off x="897056" y="3791295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Dataset characteristics</a:t>
            </a:r>
            <a:endParaRPr lang="en-US" altLang="zh-CN" sz="20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3461586" y="617419"/>
            <a:ext cx="531558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Exploratory Data Analysis (EDA)</a:t>
            </a:r>
            <a:endParaRPr lang="en-US" altLang="zh-CN" sz="266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V="1">
            <a:off x="1267999" y="873364"/>
            <a:ext cx="2110105" cy="1079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8775611" y="884159"/>
            <a:ext cx="2195195" cy="825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32"/>
          <p:cNvSpPr txBox="1"/>
          <p:nvPr/>
        </p:nvSpPr>
        <p:spPr bwMode="auto">
          <a:xfrm>
            <a:off x="897890" y="1615440"/>
            <a:ext cx="8764905" cy="925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Petal length is positively correlated with petal width and height (r = 0.96)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Calyx length is moderately positively correlated with petal length (r = 0.87)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 Placeholder 33"/>
          <p:cNvSpPr txBox="1"/>
          <p:nvPr/>
        </p:nvSpPr>
        <p:spPr>
          <a:xfrm>
            <a:off x="783391" y="1229705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Correlation heatmap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2190" y="2308860"/>
            <a:ext cx="7474585" cy="43002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3461586" y="617419"/>
            <a:ext cx="531558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Exploratory Data Analysis (EDA)</a:t>
            </a:r>
            <a:endParaRPr lang="en-US" altLang="zh-CN" sz="266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V="1">
            <a:off x="1267999" y="873364"/>
            <a:ext cx="2110105" cy="1079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8775611" y="884159"/>
            <a:ext cx="2195195" cy="825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32"/>
          <p:cNvSpPr txBox="1"/>
          <p:nvPr/>
        </p:nvSpPr>
        <p:spPr bwMode="auto">
          <a:xfrm>
            <a:off x="897890" y="1615440"/>
            <a:ext cx="10822305" cy="925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first 2 principal components explain 95.8% of the variance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Different categories can be approximately linearly distinguished in the two-dimensional space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 Placeholder 33"/>
          <p:cNvSpPr txBox="1"/>
          <p:nvPr/>
        </p:nvSpPr>
        <p:spPr>
          <a:xfrm>
            <a:off x="783590" y="1229995"/>
            <a:ext cx="5882005" cy="27432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PCA dimensionality reduction visualization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16480" y="2254885"/>
            <a:ext cx="7424420" cy="4281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2105861" y="617419"/>
            <a:ext cx="802703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Supervised learning model: Random Forest Classification</a:t>
            </a:r>
            <a:endParaRPr lang="en-US" altLang="zh-CN" sz="2665" dirty="0">
              <a:solidFill>
                <a:srgbClr val="FFFFFF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267999" y="884159"/>
            <a:ext cx="775970" cy="190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10273576" y="873364"/>
            <a:ext cx="697230" cy="1079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32"/>
          <p:cNvSpPr txBox="1"/>
          <p:nvPr/>
        </p:nvSpPr>
        <p:spPr bwMode="auto">
          <a:xfrm>
            <a:off x="7738110" y="4288155"/>
            <a:ext cx="4467225" cy="1713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Visualization results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Confusion matrix: Only 1 misclassification (checkered iris </a:t>
            </a:r>
            <a:r>
              <a:rPr lang="en-US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virginica iris)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Feature importance: Petal length (0.45) &gt; Petal width (0.38) &gt; Petal width (0.12) &gt; Petal width (0.05)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 Placeholder 33"/>
          <p:cNvSpPr txBox="1"/>
          <p:nvPr/>
        </p:nvSpPr>
        <p:spPr>
          <a:xfrm>
            <a:off x="7737911" y="3703030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Visualization results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811530" y="3987800"/>
          <a:ext cx="6248400" cy="250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0"/>
                <a:gridCol w="2082800"/>
                <a:gridCol w="2082800"/>
              </a:tblGrid>
              <a:tr h="4038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Indicators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Value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Explanation</a:t>
                      </a:r>
                      <a:endParaRPr lang="en-US" altLang="zh-CN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Accuracy rate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0.98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Accuracy of classification in the test set</a:t>
                      </a:r>
                      <a:endParaRPr lang="en-US" altLang="zh-CN"/>
                    </a:p>
                  </a:txBody>
                  <a:tcPr/>
                </a:tc>
              </a:tr>
              <a:tr h="11861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Multi-category AUC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0.99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Area under the ROC curve based on the OvR strategy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 Placeholder 33"/>
          <p:cNvSpPr txBox="1"/>
          <p:nvPr/>
        </p:nvSpPr>
        <p:spPr>
          <a:xfrm>
            <a:off x="811331" y="3479510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  <a:sym typeface="+mn-ea"/>
              </a:rPr>
              <a:t>Evaluation indicators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530" y="1517015"/>
            <a:ext cx="4992370" cy="1875790"/>
          </a:xfrm>
          <a:prstGeom prst="rect">
            <a:avLst/>
          </a:prstGeom>
        </p:spPr>
      </p:pic>
      <p:sp>
        <p:nvSpPr>
          <p:cNvPr id="7" name="Text Placeholder 33"/>
          <p:cNvSpPr txBox="1"/>
          <p:nvPr/>
        </p:nvSpPr>
        <p:spPr>
          <a:xfrm>
            <a:off x="811331" y="1206210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Parameter grid</a:t>
            </a:r>
            <a:endParaRPr lang="en-US" altLang="zh-CN" sz="20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8" name="Text Placeholder 33"/>
          <p:cNvSpPr txBox="1"/>
          <p:nvPr/>
        </p:nvSpPr>
        <p:spPr>
          <a:xfrm>
            <a:off x="7737911" y="1592925"/>
            <a:ext cx="5222169" cy="274636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  <a:sym typeface="+mn-ea"/>
              </a:rPr>
              <a:t>Optimal parameters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  <p:sp>
        <p:nvSpPr>
          <p:cNvPr id="9" name="Text Placeholder 32"/>
          <p:cNvSpPr txBox="1"/>
          <p:nvPr/>
        </p:nvSpPr>
        <p:spPr bwMode="auto">
          <a:xfrm>
            <a:off x="7738110" y="2046605"/>
            <a:ext cx="3953510" cy="1382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n_estimators=100, max_depth=None, min_samples_split=2, min_samples_leaf=1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" grpId="0"/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2496386" y="617419"/>
            <a:ext cx="724598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Unsupervised learning: K-means clustering analysis</a:t>
            </a:r>
            <a:endParaRPr lang="en-US" altLang="zh-CN" sz="2665" dirty="0">
              <a:solidFill>
                <a:srgbClr val="FFFFFF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cxnSp>
        <p:nvCxnSpPr>
          <p:cNvPr id="23" name="直接连接符 22"/>
          <p:cNvCxnSpPr>
            <a:endCxn id="21" idx="1"/>
          </p:cNvCxnSpPr>
          <p:nvPr/>
        </p:nvCxnSpPr>
        <p:spPr>
          <a:xfrm>
            <a:off x="1660429" y="860664"/>
            <a:ext cx="835660" cy="7620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9820186" y="898764"/>
            <a:ext cx="1143000" cy="6350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32"/>
          <p:cNvSpPr txBox="1"/>
          <p:nvPr/>
        </p:nvSpPr>
        <p:spPr bwMode="auto">
          <a:xfrm>
            <a:off x="878840" y="1983740"/>
            <a:ext cx="9088755" cy="925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When k = 3, there is a significant inflection point in the WCSS (within-cluster sum of squares)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54" name="Text Placeholder 33"/>
          <p:cNvSpPr txBox="1"/>
          <p:nvPr/>
        </p:nvSpPr>
        <p:spPr>
          <a:xfrm>
            <a:off x="840740" y="1544320"/>
            <a:ext cx="6904990" cy="27432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The elbow rule determines the number of clusters</a:t>
            </a:r>
            <a:endParaRPr lang="en-US" altLang="zh-CN" sz="2000" b="1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9345" y="2630170"/>
            <a:ext cx="6894195" cy="39281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2496386" y="617419"/>
            <a:ext cx="724598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665" dirty="0">
                <a:solidFill>
                  <a:srgbClr val="FFFFFF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Unsupervised learning: K-means clustering analysis</a:t>
            </a:r>
            <a:endParaRPr lang="en-US" altLang="zh-CN" sz="2665" dirty="0">
              <a:solidFill>
                <a:srgbClr val="FFFFFF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cxnSp>
        <p:nvCxnSpPr>
          <p:cNvPr id="23" name="直接连接符 22"/>
          <p:cNvCxnSpPr>
            <a:endCxn id="21" idx="1"/>
          </p:cNvCxnSpPr>
          <p:nvPr/>
        </p:nvCxnSpPr>
        <p:spPr>
          <a:xfrm>
            <a:off x="1717579" y="861299"/>
            <a:ext cx="778510" cy="6985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9813836" y="880349"/>
            <a:ext cx="1156970" cy="3810"/>
          </a:xfrm>
          <a:prstGeom prst="line">
            <a:avLst/>
          </a:prstGeom>
          <a:ln>
            <a:solidFill>
              <a:schemeClr val="bg1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32"/>
          <p:cNvSpPr txBox="1"/>
          <p:nvPr/>
        </p:nvSpPr>
        <p:spPr bwMode="auto">
          <a:xfrm>
            <a:off x="840740" y="1983740"/>
            <a:ext cx="7869555" cy="925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Left figure: K-means clustering results (red Xs represent cluster centers)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>
              <a:defRPr/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Right figure: Actual category distribution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54" name="Text Placeholder 33"/>
          <p:cNvSpPr txBox="1"/>
          <p:nvPr/>
        </p:nvSpPr>
        <p:spPr>
          <a:xfrm>
            <a:off x="840740" y="1544320"/>
            <a:ext cx="6904990" cy="27432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Visualization of clustering results</a:t>
            </a:r>
            <a:endParaRPr lang="en-US" altLang="zh-CN" sz="2000" b="1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740" y="2702560"/>
            <a:ext cx="4695825" cy="34220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100" y="2702560"/>
            <a:ext cx="4781550" cy="3414395"/>
          </a:xfrm>
          <a:prstGeom prst="rect">
            <a:avLst/>
          </a:prstGeom>
        </p:spPr>
      </p:pic>
      <p:sp>
        <p:nvSpPr>
          <p:cNvPr id="5" name="Text Placeholder 32"/>
          <p:cNvSpPr txBox="1"/>
          <p:nvPr/>
        </p:nvSpPr>
        <p:spPr bwMode="auto">
          <a:xfrm>
            <a:off x="840740" y="6231890"/>
            <a:ext cx="7869555" cy="805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Clustering coefficient: 0.82 (close to 1, indicating a good clustering effect)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" grpId="0"/>
    </p:bldLst>
  </p:timing>
</p:sld>
</file>

<file path=ppt/tags/tag1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0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1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2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3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4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5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6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7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8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19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2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20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21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22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23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24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25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26.xml><?xml version="1.0" encoding="utf-8"?>
<p:tagLst xmlns:p="http://schemas.openxmlformats.org/presentationml/2006/main">
  <p:tag name="TABLE_ENDDRAG_ORIGIN_RECT" val="794*174"/>
  <p:tag name="TABLE_ENDDRAG_RECT" val="69*338*794*174"/>
</p:tagLst>
</file>

<file path=ppt/tags/tag27.xml><?xml version="1.0" encoding="utf-8"?>
<p:tagLst xmlns:p="http://schemas.openxmlformats.org/presentationml/2006/main">
  <p:tag name="TABLE_ENDDRAG_ORIGIN_RECT" val="492*196"/>
  <p:tag name="TABLE_ENDDRAG_RECT" val="40*290*492*197"/>
</p:tagLst>
</file>

<file path=ppt/tags/tag28.xml><?xml version="1.0" encoding="utf-8"?>
<p:tagLst xmlns:p="http://schemas.openxmlformats.org/presentationml/2006/main">
  <p:tag name="KSO_WM_DIAGRAM_VIRTUALLY_FRAME" val="{&quot;height&quot;:136.87496062992122,&quot;left&quot;:24.93574803149604,&quot;top&quot;:265.33314960629923,&quot;width&quot;:355.45212598425206}"/>
</p:tagLst>
</file>

<file path=ppt/tags/tag29.xml><?xml version="1.0" encoding="utf-8"?>
<p:tagLst xmlns:p="http://schemas.openxmlformats.org/presentationml/2006/main">
  <p:tag name="resource_record_key" val="{&quot;12&quot;:[25003299],&quot;29&quot;:[50000133]}"/>
</p:tagLst>
</file>

<file path=ppt/tags/tag3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4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5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6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7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8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ags/tag9.xml><?xml version="1.0" encoding="utf-8"?>
<p:tagLst xmlns:p="http://schemas.openxmlformats.org/presentationml/2006/main">
  <p:tag name="KSO_WM_DIAGRAM_VIRTUALLY_FRAME" val="{&quot;height&quot;:486.5272440944882,&quot;left&quot;:63.6,&quot;top&quot;:100.95,&quot;width&quot;:885.55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4003</Words>
  <Application>WPS 演示</Application>
  <PresentationFormat>宽屏</PresentationFormat>
  <Paragraphs>179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59" baseType="lpstr">
      <vt:lpstr>Arial</vt:lpstr>
      <vt:lpstr>宋体</vt:lpstr>
      <vt:lpstr>Wingdings</vt:lpstr>
      <vt:lpstr>方正启笛简体</vt:lpstr>
      <vt:lpstr>微软雅黑</vt:lpstr>
      <vt:lpstr>inpin heiti</vt:lpstr>
      <vt:lpstr>HelveticaNeueLT Pro 35 Th</vt:lpstr>
      <vt:lpstr>Segoe Print</vt:lpstr>
      <vt:lpstr>华文细黑</vt:lpstr>
      <vt:lpstr>华文黑体</vt:lpstr>
      <vt:lpstr>黑体</vt:lpstr>
      <vt:lpstr>Impact</vt:lpstr>
      <vt:lpstr>等线</vt:lpstr>
      <vt:lpstr>Calibri</vt:lpstr>
      <vt:lpstr>Agency FB</vt:lpstr>
      <vt:lpstr>Trebuchet MS</vt:lpstr>
      <vt:lpstr>MS PGothic</vt:lpstr>
      <vt:lpstr>Neris Thin</vt:lpstr>
      <vt:lpstr>Roboto Condensed</vt:lpstr>
      <vt:lpstr>Verdana</vt:lpstr>
      <vt:lpstr>Arial</vt:lpstr>
      <vt:lpstr>Helvetica Light</vt:lpstr>
      <vt:lpstr>Kontrapunkt Bob Bold</vt:lpstr>
      <vt:lpstr>Arial Unicode MS</vt:lpstr>
      <vt:lpstr>Calibri Light</vt:lpstr>
      <vt:lpstr>方正兰亭黑_GBK</vt:lpstr>
      <vt:lpstr>Segoe UI</vt:lpstr>
      <vt:lpstr>Segoe</vt:lpstr>
      <vt:lpstr>Segoe UI Light</vt:lpstr>
      <vt:lpstr>Verdana</vt:lpstr>
      <vt:lpstr>Cordia New</vt:lpstr>
      <vt:lpstr>汉仪张乃仁行书W</vt:lpstr>
      <vt:lpstr>Microsoft JhengHei UI</vt:lpstr>
      <vt:lpstr>Noto Sans SC</vt:lpstr>
      <vt:lpstr>Noto Serif SC</vt:lpstr>
      <vt:lpstr>Yu Gothic UI Semibold</vt:lpstr>
      <vt:lpstr>Bahnschrift Light SemiCondensed</vt:lpstr>
      <vt:lpstr>Century Gothic</vt:lpstr>
      <vt:lpstr>Garamond</vt:lpstr>
      <vt:lpstr>Kristen ITC</vt:lpstr>
      <vt:lpstr>Microsoft New Tai Lue</vt:lpstr>
      <vt:lpstr>MS Reference Specialty</vt:lpstr>
      <vt:lpstr>Segoe UI Black</vt:lpstr>
      <vt:lpstr>Sitka Text Semibold</vt:lpstr>
      <vt:lpstr>Segoe UI Variable Text Semibold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穷，就是非常的穷</cp:lastModifiedBy>
  <cp:revision>14</cp:revision>
  <dcterms:created xsi:type="dcterms:W3CDTF">2019-06-09T06:50:00Z</dcterms:created>
  <dcterms:modified xsi:type="dcterms:W3CDTF">2025-05-25T14:12:19Z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2052-12.1.0.21171</vt:lpwstr>
  </property>
  <property fmtid="{D5CDD505-2E9C-101B-9397-08002B2CF9AE}" pid="3" name="KSOTemplateUUID">
    <vt:lpwstr>v1.0_mb_jT4sGvog+a5eXsABKQg1dQ==</vt:lpwstr>
  </property>
  <property fmtid="{D5CDD505-2E9C-101B-9397-08002B2CF9AE}" pid="4" name="ICV">
    <vt:lpwstr>BF0EFF15F8FF4C0C989442C6CC0D4B3B_11</vt:lpwstr>
  </property>
</Properties>
</file>

<file path=docProps/thumbnail.jpeg>
</file>